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9"/>
  </p:notesMasterIdLst>
  <p:sldIdLst>
    <p:sldId id="271" r:id="rId2"/>
    <p:sldId id="266" r:id="rId3"/>
    <p:sldId id="273" r:id="rId4"/>
    <p:sldId id="257" r:id="rId5"/>
    <p:sldId id="256" r:id="rId6"/>
    <p:sldId id="264" r:id="rId7"/>
    <p:sldId id="279" r:id="rId8"/>
    <p:sldId id="280" r:id="rId9"/>
    <p:sldId id="281" r:id="rId10"/>
    <p:sldId id="274" r:id="rId11"/>
    <p:sldId id="269" r:id="rId12"/>
    <p:sldId id="270" r:id="rId13"/>
    <p:sldId id="259" r:id="rId14"/>
    <p:sldId id="260" r:id="rId15"/>
    <p:sldId id="258" r:id="rId16"/>
    <p:sldId id="261" r:id="rId17"/>
    <p:sldId id="262" r:id="rId18"/>
    <p:sldId id="263" r:id="rId19"/>
    <p:sldId id="265" r:id="rId20"/>
    <p:sldId id="267" r:id="rId21"/>
    <p:sldId id="268" r:id="rId22"/>
    <p:sldId id="283" r:id="rId23"/>
    <p:sldId id="282" r:id="rId24"/>
    <p:sldId id="284" r:id="rId25"/>
    <p:sldId id="275" r:id="rId26"/>
    <p:sldId id="277" r:id="rId27"/>
    <p:sldId id="27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9044E-A170-4847-9AA5-8F7AE45F845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DE0C33C-BE39-423E-92B2-A81004327C33}">
      <dgm:prSet phldrT="[Text]"/>
      <dgm:spPr/>
      <dgm:t>
        <a:bodyPr/>
        <a:lstStyle/>
        <a:p>
          <a:r>
            <a:rPr lang="en-US" dirty="0" smtClean="0"/>
            <a:t>Economic Development </a:t>
          </a:r>
          <a:endParaRPr lang="en-US" dirty="0"/>
        </a:p>
      </dgm:t>
    </dgm:pt>
    <dgm:pt modelId="{A00024D7-208C-4133-93D1-324ED32A35B0}" type="parTrans" cxnId="{B981F010-21C0-46A0-84AB-C23F70E4A328}">
      <dgm:prSet/>
      <dgm:spPr/>
      <dgm:t>
        <a:bodyPr/>
        <a:lstStyle/>
        <a:p>
          <a:endParaRPr lang="en-US"/>
        </a:p>
      </dgm:t>
    </dgm:pt>
    <dgm:pt modelId="{D092C69E-EA6F-406F-BE3B-ADD1EA95B13C}" type="sibTrans" cxnId="{B981F010-21C0-46A0-84AB-C23F70E4A328}">
      <dgm:prSet/>
      <dgm:spPr/>
      <dgm:t>
        <a:bodyPr/>
        <a:lstStyle/>
        <a:p>
          <a:endParaRPr lang="en-US"/>
        </a:p>
      </dgm:t>
    </dgm:pt>
    <dgm:pt modelId="{FFDCB82B-C342-4EAA-B671-24B8D4988D96}">
      <dgm:prSet phldrT="[Text]"/>
      <dgm:spPr/>
      <dgm:t>
        <a:bodyPr/>
        <a:lstStyle/>
        <a:p>
          <a:r>
            <a:rPr lang="en-US" dirty="0" smtClean="0"/>
            <a:t>Ecology Development</a:t>
          </a:r>
          <a:endParaRPr lang="en-US" dirty="0"/>
        </a:p>
      </dgm:t>
    </dgm:pt>
    <dgm:pt modelId="{42274DF0-F1E3-45F6-AA6D-6477A12877FF}" type="parTrans" cxnId="{228D1099-3F22-46B3-B0B9-DF081BD1B975}">
      <dgm:prSet/>
      <dgm:spPr/>
      <dgm:t>
        <a:bodyPr/>
        <a:lstStyle/>
        <a:p>
          <a:endParaRPr lang="en-US"/>
        </a:p>
      </dgm:t>
    </dgm:pt>
    <dgm:pt modelId="{D049E431-384B-4669-9E3A-59F1B2C892DD}" type="sibTrans" cxnId="{228D1099-3F22-46B3-B0B9-DF081BD1B975}">
      <dgm:prSet/>
      <dgm:spPr/>
      <dgm:t>
        <a:bodyPr/>
        <a:lstStyle/>
        <a:p>
          <a:endParaRPr lang="en-US"/>
        </a:p>
      </dgm:t>
    </dgm:pt>
    <dgm:pt modelId="{785301EC-74D6-4F3E-B28C-21043C3E464C}">
      <dgm:prSet phldrT="[Text]" custT="1"/>
      <dgm:spPr/>
      <dgm:t>
        <a:bodyPr/>
        <a:lstStyle/>
        <a:p>
          <a:r>
            <a:rPr lang="en-US" sz="2300" dirty="0" smtClean="0"/>
            <a:t>Community Development</a:t>
          </a:r>
          <a:r>
            <a:rPr lang="id-ID" sz="2300" dirty="0" smtClean="0"/>
            <a:t> </a:t>
          </a:r>
          <a:r>
            <a:rPr lang="id-ID" sz="1800" dirty="0" smtClean="0"/>
            <a:t>(social &amp; culture)</a:t>
          </a:r>
          <a:endParaRPr lang="en-US" sz="1800" dirty="0"/>
        </a:p>
      </dgm:t>
    </dgm:pt>
    <dgm:pt modelId="{74B7DCF9-C170-45EF-A9BB-BADBC1A41A19}" type="parTrans" cxnId="{CB27C5C1-AEB2-4213-A309-167C20A6FF27}">
      <dgm:prSet/>
      <dgm:spPr/>
      <dgm:t>
        <a:bodyPr/>
        <a:lstStyle/>
        <a:p>
          <a:endParaRPr lang="en-US"/>
        </a:p>
      </dgm:t>
    </dgm:pt>
    <dgm:pt modelId="{EFD34555-FFF1-4010-B4DF-4DA1CDE19AC5}" type="sibTrans" cxnId="{CB27C5C1-AEB2-4213-A309-167C20A6FF27}">
      <dgm:prSet/>
      <dgm:spPr/>
      <dgm:t>
        <a:bodyPr/>
        <a:lstStyle/>
        <a:p>
          <a:endParaRPr lang="en-US"/>
        </a:p>
      </dgm:t>
    </dgm:pt>
    <dgm:pt modelId="{ADCB806A-0FA2-4631-9804-BC26830A75A7}" type="pres">
      <dgm:prSet presAssocID="{FE79044E-A170-4847-9AA5-8F7AE45F8451}" presName="compositeShape" presStyleCnt="0">
        <dgm:presLayoutVars>
          <dgm:chMax val="7"/>
          <dgm:dir/>
          <dgm:resizeHandles val="exact"/>
        </dgm:presLayoutVars>
      </dgm:prSet>
      <dgm:spPr/>
    </dgm:pt>
    <dgm:pt modelId="{6F081953-32EF-4E31-959A-BC24B64BE2EF}" type="pres">
      <dgm:prSet presAssocID="{DDE0C33C-BE39-423E-92B2-A81004327C33}" presName="circ1" presStyleLbl="vennNode1" presStyleIdx="0" presStyleCnt="3"/>
      <dgm:spPr/>
      <dgm:t>
        <a:bodyPr/>
        <a:lstStyle/>
        <a:p>
          <a:endParaRPr lang="en-US"/>
        </a:p>
      </dgm:t>
    </dgm:pt>
    <dgm:pt modelId="{AF63D459-C633-47C1-B6B6-C4DC149FDD7F}" type="pres">
      <dgm:prSet presAssocID="{DDE0C33C-BE39-423E-92B2-A81004327C3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8CC104-2151-4524-A058-E818E80806BF}" type="pres">
      <dgm:prSet presAssocID="{FFDCB82B-C342-4EAA-B671-24B8D4988D96}" presName="circ2" presStyleLbl="vennNode1" presStyleIdx="1" presStyleCnt="3"/>
      <dgm:spPr/>
      <dgm:t>
        <a:bodyPr/>
        <a:lstStyle/>
        <a:p>
          <a:endParaRPr lang="en-US"/>
        </a:p>
      </dgm:t>
    </dgm:pt>
    <dgm:pt modelId="{786B7AF1-193C-4732-9BFF-FB6422A87D8C}" type="pres">
      <dgm:prSet presAssocID="{FFDCB82B-C342-4EAA-B671-24B8D4988D9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A612F-3821-4A16-B0D8-AA43045D0716}" type="pres">
      <dgm:prSet presAssocID="{785301EC-74D6-4F3E-B28C-21043C3E464C}" presName="circ3" presStyleLbl="vennNode1" presStyleIdx="2" presStyleCnt="3"/>
      <dgm:spPr/>
      <dgm:t>
        <a:bodyPr/>
        <a:lstStyle/>
        <a:p>
          <a:endParaRPr lang="en-US"/>
        </a:p>
      </dgm:t>
    </dgm:pt>
    <dgm:pt modelId="{707E35B5-EFD5-4774-A937-A287CB2687AE}" type="pres">
      <dgm:prSet presAssocID="{785301EC-74D6-4F3E-B28C-21043C3E464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7BC153-BFA5-4601-9296-3C2D8BE21167}" type="presOf" srcId="{FE79044E-A170-4847-9AA5-8F7AE45F8451}" destId="{ADCB806A-0FA2-4631-9804-BC26830A75A7}" srcOrd="0" destOrd="0" presId="urn:microsoft.com/office/officeart/2005/8/layout/venn1"/>
    <dgm:cxn modelId="{A6072B00-F463-4B17-8016-9012D78019B1}" type="presOf" srcId="{FFDCB82B-C342-4EAA-B671-24B8D4988D96}" destId="{786B7AF1-193C-4732-9BFF-FB6422A87D8C}" srcOrd="1" destOrd="0" presId="urn:microsoft.com/office/officeart/2005/8/layout/venn1"/>
    <dgm:cxn modelId="{E3248D65-9C29-4770-B597-77568226BD26}" type="presOf" srcId="{785301EC-74D6-4F3E-B28C-21043C3E464C}" destId="{58DA612F-3821-4A16-B0D8-AA43045D0716}" srcOrd="0" destOrd="0" presId="urn:microsoft.com/office/officeart/2005/8/layout/venn1"/>
    <dgm:cxn modelId="{D60D1159-2500-40B7-835B-30FC6C4410A4}" type="presOf" srcId="{785301EC-74D6-4F3E-B28C-21043C3E464C}" destId="{707E35B5-EFD5-4774-A937-A287CB2687AE}" srcOrd="1" destOrd="0" presId="urn:microsoft.com/office/officeart/2005/8/layout/venn1"/>
    <dgm:cxn modelId="{CB27C5C1-AEB2-4213-A309-167C20A6FF27}" srcId="{FE79044E-A170-4847-9AA5-8F7AE45F8451}" destId="{785301EC-74D6-4F3E-B28C-21043C3E464C}" srcOrd="2" destOrd="0" parTransId="{74B7DCF9-C170-45EF-A9BB-BADBC1A41A19}" sibTransId="{EFD34555-FFF1-4010-B4DF-4DA1CDE19AC5}"/>
    <dgm:cxn modelId="{B981F010-21C0-46A0-84AB-C23F70E4A328}" srcId="{FE79044E-A170-4847-9AA5-8F7AE45F8451}" destId="{DDE0C33C-BE39-423E-92B2-A81004327C33}" srcOrd="0" destOrd="0" parTransId="{A00024D7-208C-4133-93D1-324ED32A35B0}" sibTransId="{D092C69E-EA6F-406F-BE3B-ADD1EA95B13C}"/>
    <dgm:cxn modelId="{4C62264A-6FA8-4CE1-8FE6-3EC7572DA030}" type="presOf" srcId="{FFDCB82B-C342-4EAA-B671-24B8D4988D96}" destId="{CB8CC104-2151-4524-A058-E818E80806BF}" srcOrd="0" destOrd="0" presId="urn:microsoft.com/office/officeart/2005/8/layout/venn1"/>
    <dgm:cxn modelId="{E13EAAEA-9329-47CD-930F-22CF42F148D9}" type="presOf" srcId="{DDE0C33C-BE39-423E-92B2-A81004327C33}" destId="{6F081953-32EF-4E31-959A-BC24B64BE2EF}" srcOrd="0" destOrd="0" presId="urn:microsoft.com/office/officeart/2005/8/layout/venn1"/>
    <dgm:cxn modelId="{A6C39087-F03B-430E-928D-9913DE0D6836}" type="presOf" srcId="{DDE0C33C-BE39-423E-92B2-A81004327C33}" destId="{AF63D459-C633-47C1-B6B6-C4DC149FDD7F}" srcOrd="1" destOrd="0" presId="urn:microsoft.com/office/officeart/2005/8/layout/venn1"/>
    <dgm:cxn modelId="{228D1099-3F22-46B3-B0B9-DF081BD1B975}" srcId="{FE79044E-A170-4847-9AA5-8F7AE45F8451}" destId="{FFDCB82B-C342-4EAA-B671-24B8D4988D96}" srcOrd="1" destOrd="0" parTransId="{42274DF0-F1E3-45F6-AA6D-6477A12877FF}" sibTransId="{D049E431-384B-4669-9E3A-59F1B2C892DD}"/>
    <dgm:cxn modelId="{BD3A4A73-6A80-44D2-9083-B536A93B618D}" type="presParOf" srcId="{ADCB806A-0FA2-4631-9804-BC26830A75A7}" destId="{6F081953-32EF-4E31-959A-BC24B64BE2EF}" srcOrd="0" destOrd="0" presId="urn:microsoft.com/office/officeart/2005/8/layout/venn1"/>
    <dgm:cxn modelId="{4EFEE3A1-EF7C-4658-BAD3-E72D442524D6}" type="presParOf" srcId="{ADCB806A-0FA2-4631-9804-BC26830A75A7}" destId="{AF63D459-C633-47C1-B6B6-C4DC149FDD7F}" srcOrd="1" destOrd="0" presId="urn:microsoft.com/office/officeart/2005/8/layout/venn1"/>
    <dgm:cxn modelId="{F1C20B22-2A06-4760-BFE0-738A603EA61B}" type="presParOf" srcId="{ADCB806A-0FA2-4631-9804-BC26830A75A7}" destId="{CB8CC104-2151-4524-A058-E818E80806BF}" srcOrd="2" destOrd="0" presId="urn:microsoft.com/office/officeart/2005/8/layout/venn1"/>
    <dgm:cxn modelId="{1FFFF95A-3233-4889-BB77-E35D382DC99F}" type="presParOf" srcId="{ADCB806A-0FA2-4631-9804-BC26830A75A7}" destId="{786B7AF1-193C-4732-9BFF-FB6422A87D8C}" srcOrd="3" destOrd="0" presId="urn:microsoft.com/office/officeart/2005/8/layout/venn1"/>
    <dgm:cxn modelId="{51DE57B9-A2B9-4D47-9818-83E746035336}" type="presParOf" srcId="{ADCB806A-0FA2-4631-9804-BC26830A75A7}" destId="{58DA612F-3821-4A16-B0D8-AA43045D0716}" srcOrd="4" destOrd="0" presId="urn:microsoft.com/office/officeart/2005/8/layout/venn1"/>
    <dgm:cxn modelId="{01BD244F-2935-4DCC-8678-31735BD83B11}" type="presParOf" srcId="{ADCB806A-0FA2-4631-9804-BC26830A75A7}" destId="{707E35B5-EFD5-4774-A937-A287CB2687A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081953-32EF-4E31-959A-BC24B64BE2EF}">
      <dsp:nvSpPr>
        <dsp:cNvPr id="0" name=""/>
        <dsp:cNvSpPr/>
      </dsp:nvSpPr>
      <dsp:spPr>
        <a:xfrm>
          <a:off x="2514599" y="57149"/>
          <a:ext cx="2743200" cy="2743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Economic Development </a:t>
          </a:r>
          <a:endParaRPr lang="en-US" sz="2300" kern="1200" dirty="0"/>
        </a:p>
      </dsp:txBody>
      <dsp:txXfrm>
        <a:off x="2880359" y="537209"/>
        <a:ext cx="2011680" cy="1234440"/>
      </dsp:txXfrm>
    </dsp:sp>
    <dsp:sp modelId="{CB8CC104-2151-4524-A058-E818E80806BF}">
      <dsp:nvSpPr>
        <dsp:cNvPr id="0" name=""/>
        <dsp:cNvSpPr/>
      </dsp:nvSpPr>
      <dsp:spPr>
        <a:xfrm>
          <a:off x="3504437" y="1771650"/>
          <a:ext cx="2743200" cy="2743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Ecology Development</a:t>
          </a:r>
          <a:endParaRPr lang="en-US" sz="2300" kern="1200" dirty="0"/>
        </a:p>
      </dsp:txBody>
      <dsp:txXfrm>
        <a:off x="4343400" y="2480310"/>
        <a:ext cx="1645920" cy="1508760"/>
      </dsp:txXfrm>
    </dsp:sp>
    <dsp:sp modelId="{58DA612F-3821-4A16-B0D8-AA43045D0716}">
      <dsp:nvSpPr>
        <dsp:cNvPr id="0" name=""/>
        <dsp:cNvSpPr/>
      </dsp:nvSpPr>
      <dsp:spPr>
        <a:xfrm>
          <a:off x="1524761" y="1771650"/>
          <a:ext cx="2743200" cy="2743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Community Development</a:t>
          </a:r>
          <a:r>
            <a:rPr lang="id-ID" sz="2300" kern="1200" dirty="0" smtClean="0"/>
            <a:t> </a:t>
          </a:r>
          <a:r>
            <a:rPr lang="id-ID" sz="1800" kern="1200" dirty="0" smtClean="0"/>
            <a:t>(social &amp; culture)</a:t>
          </a:r>
          <a:endParaRPr lang="en-US" sz="1800" kern="1200" dirty="0"/>
        </a:p>
      </dsp:txBody>
      <dsp:txXfrm>
        <a:off x="1783079" y="2480310"/>
        <a:ext cx="1645920" cy="1508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32DBA-7381-46E3-ADA9-D1499824AEFA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CBDD5-3B10-4CAC-80D5-71221F134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5CD14A-BEA1-47A6-9985-14B2AE8E9D43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CBDD5-3B10-4CAC-80D5-71221F134CC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CBDD5-3B10-4CAC-80D5-71221F134CC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CBDD5-3B10-4CAC-80D5-71221F134CC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CBDD5-3B10-4CAC-80D5-71221F134CC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CBDD5-3B10-4CAC-80D5-71221F134CC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CBDD5-3B10-4CAC-80D5-71221F134CC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CBDD5-3B10-4CAC-80D5-71221F134CC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CBDD5-3B10-4CAC-80D5-71221F134CC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CBDD5-3B10-4CAC-80D5-71221F134CC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CBDD5-3B10-4CAC-80D5-71221F134CC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929C7E-4963-4F6F-890F-D0B46FA1BC7E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CBDD5-3B10-4CAC-80D5-71221F134CC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CBDD5-3B10-4CAC-80D5-71221F134CC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CBDD5-3B10-4CAC-80D5-71221F134CC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CBDD5-3B10-4CAC-80D5-71221F134CC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CBDD5-3B10-4CAC-80D5-71221F134CC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CBDD5-3B10-4CAC-80D5-71221F134CC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3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36" name="Shape 35"/>
          <p:cNvSpPr>
            <a:spLocks/>
          </p:cNvSpPr>
          <p:nvPr/>
        </p:nvSpPr>
        <p:spPr bwMode="auto">
          <a:xfrm>
            <a:off x="4821864" y="1066800"/>
            <a:ext cx="43434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43" name="Shape 42"/>
          <p:cNvSpPr>
            <a:spLocks/>
          </p:cNvSpPr>
          <p:nvPr/>
        </p:nvSpPr>
        <p:spPr bwMode="auto">
          <a:xfrm>
            <a:off x="290624" y="-14176"/>
            <a:ext cx="5562600" cy="6553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2" name="Shape 21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4" name="Shape 23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6" name="Shape 25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7" name="Shape 26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extLst/>
          </a:lstStyle>
          <a:p>
            <a:fld id="{D9EFDD96-06AE-4024-B668-8EBA1F9784BA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extLst/>
          </a:lstStyle>
          <a:p>
            <a:fld id="{30D22390-9315-48D0-9B9E-867178AEBB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>
              <a:defRPr sz="380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EFDD96-06AE-4024-B668-8EBA1F9784BA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D22390-9315-48D0-9B9E-867178AEBB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buNone/>
              <a:defRPr lang="en-US" sz="4000" b="1" cap="all" dirty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 anchor="t"/>
          <a:lstStyle>
            <a:lvl1pPr marL="374904">
              <a:buNone/>
              <a:defRPr sz="20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EFDD96-06AE-4024-B668-8EBA1F9784BA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D22390-9315-48D0-9B9E-867178AEBB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EFDD96-06AE-4024-B668-8EBA1F9784BA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D22390-9315-48D0-9B9E-867178AEBB0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305044" y="3867144"/>
            <a:ext cx="4533900" cy="160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4"/>
            <a:ext cx="86868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EFDD96-06AE-4024-B668-8EBA1F9784BA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D22390-9315-48D0-9B9E-867178AEBB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EFDD96-06AE-4024-B668-8EBA1F9784BA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D22390-9315-48D0-9B9E-867178AEBB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EFDD96-06AE-4024-B668-8EBA1F9784BA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D22390-9315-48D0-9B9E-867178AEBB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EFDD96-06AE-4024-B668-8EBA1F9784BA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D22390-9315-48D0-9B9E-867178AEBB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17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4" name="Group 17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EFDD96-06AE-4024-B668-8EBA1F9784BA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D22390-9315-48D0-9B9E-867178AEBB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100">
                <a:solidFill>
                  <a:schemeClr val="tx2"/>
                </a:solidFill>
              </a:defRPr>
            </a:lvl1pPr>
            <a:extLst/>
          </a:lstStyle>
          <a:p>
            <a:fld id="{D9EFDD96-06AE-4024-B668-8EBA1F9784BA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30D22390-9315-48D0-9B9E-867178AEBB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</p:sldLayoutIdLst>
  <p:txStyles>
    <p:titleStyle>
      <a:lvl1pPr algn="l" rtl="0" eaLnBrk="1" latinLnBrk="0" hangingPunct="1">
        <a:spcBef>
          <a:spcPct val="0"/>
        </a:spcBef>
        <a:buNone/>
        <a:defRPr sz="4000" kern="1200" spc="-150" baseline="0">
          <a:solidFill>
            <a:schemeClr val="tx2">
              <a:satMod val="200000"/>
            </a:schemeClr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sv-SE" sz="6000" b="0" dirty="0" smtClean="0">
                <a:solidFill>
                  <a:srgbClr val="92D050"/>
                </a:solidFill>
                <a:latin typeface="QuigleyWiggly" pitchFamily="2" charset="0"/>
              </a:rPr>
              <a:t>Visi pembangunan lingkungan hidup</a:t>
            </a:r>
            <a:r>
              <a:rPr lang="sv-SE" sz="6000" b="0" dirty="0" smtClean="0">
                <a:solidFill>
                  <a:srgbClr val="92D050"/>
                </a:solidFill>
              </a:rPr>
              <a:t> </a:t>
            </a:r>
            <a:endParaRPr lang="en-US" sz="6000" dirty="0" smtClean="0">
              <a:solidFill>
                <a:srgbClr val="92D050"/>
              </a:solidFill>
            </a:endParaRP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sv-SE" sz="2800" dirty="0" smtClean="0"/>
              <a:t>”  Menjadikan lingkungan hidup sebagai </a:t>
            </a:r>
            <a:r>
              <a:rPr lang="sv-SE" sz="2800" dirty="0" smtClean="0">
                <a:solidFill>
                  <a:srgbClr val="FF0000"/>
                </a:solidFill>
              </a:rPr>
              <a:t>paradigma </a:t>
            </a:r>
            <a:r>
              <a:rPr lang="sv-SE" sz="2800" b="1" dirty="0" smtClean="0">
                <a:solidFill>
                  <a:srgbClr val="FF0000"/>
                </a:solidFill>
              </a:rPr>
              <a:t>etika dan perilaku</a:t>
            </a:r>
            <a:r>
              <a:rPr lang="sv-SE" sz="2800" dirty="0" smtClean="0"/>
              <a:t> </a:t>
            </a:r>
            <a:r>
              <a:rPr lang="sv-SE" sz="2800" dirty="0" smtClean="0">
                <a:solidFill>
                  <a:srgbClr val="FF0000"/>
                </a:solidFill>
              </a:rPr>
              <a:t>baru</a:t>
            </a:r>
            <a:r>
              <a:rPr lang="sv-SE" sz="2800" dirty="0" smtClean="0"/>
              <a:t> bagi kehidupan individu, keluarga, komunitas, masyarakat hingga kehidupan berbangsa dan bernegara sebagai landasan penting untuk tidak saja </a:t>
            </a:r>
            <a:r>
              <a:rPr lang="sv-SE" sz="2800" dirty="0" smtClean="0">
                <a:solidFill>
                  <a:srgbClr val="00B0F0"/>
                </a:solidFill>
              </a:rPr>
              <a:t>keluar dari krisis ekonomi dan politik, </a:t>
            </a:r>
            <a:r>
              <a:rPr lang="sv-SE" sz="2800" dirty="0" smtClean="0"/>
              <a:t>melainkan juga untuk menjamin</a:t>
            </a:r>
            <a:r>
              <a:rPr lang="sv-SE" sz="2800" dirty="0" smtClean="0">
                <a:solidFill>
                  <a:srgbClr val="00B0F0"/>
                </a:solidFill>
              </a:rPr>
              <a:t> keberlanjutan pembangunan bangsa dan negara Indonesia </a:t>
            </a:r>
            <a:r>
              <a:rPr lang="sv-SE" sz="2800" dirty="0" smtClean="0"/>
              <a:t>menuju milenium ketiga</a:t>
            </a:r>
            <a:r>
              <a:rPr lang="sv-SE" sz="2800" dirty="0" smtClean="0">
                <a:solidFill>
                  <a:srgbClr val="00B0F0"/>
                </a:solidFill>
              </a:rPr>
              <a:t>”</a:t>
            </a:r>
            <a:endParaRPr lang="en-US" sz="28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Kendala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Struktural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Kelembagaan lingkungan hidup baru</a:t>
            </a:r>
          </a:p>
          <a:p>
            <a:pPr marL="514350" indent="-514350">
              <a:buFont typeface="+mj-lt"/>
              <a:buAutoNum type="arabicPeriod"/>
            </a:pP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Ego sektoral</a:t>
            </a:r>
          </a:p>
          <a:p>
            <a:pPr marL="514350" indent="-514350">
              <a:buFont typeface="+mj-lt"/>
              <a:buAutoNum type="arabicPeriod"/>
            </a:pP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Persepsi yang berbeda tentang  PLH dan pembangunan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Kendala</a:t>
            </a:r>
            <a:r>
              <a:rPr lang="en-US" dirty="0" smtClean="0"/>
              <a:t> </a:t>
            </a:r>
            <a:r>
              <a:rPr lang="en-US" dirty="0" err="1" smtClean="0"/>
              <a:t>Struktural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571736" y="1714488"/>
            <a:ext cx="357190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Masalah</a:t>
            </a:r>
            <a:r>
              <a:rPr lang="en-US" dirty="0" smtClean="0"/>
              <a:t>  LH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571736" y="2714620"/>
            <a:ext cx="357190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Proses</a:t>
            </a:r>
            <a:r>
              <a:rPr lang="en-US" dirty="0" smtClean="0"/>
              <a:t>  </a:t>
            </a:r>
            <a:r>
              <a:rPr lang="en-US" dirty="0" err="1" smtClean="0"/>
              <a:t>perencanaan</a:t>
            </a:r>
            <a:r>
              <a:rPr lang="en-US" dirty="0" smtClean="0"/>
              <a:t> PLH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500298" y="3786190"/>
            <a:ext cx="357190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Rekomendasi</a:t>
            </a:r>
            <a:r>
              <a:rPr lang="en-US" dirty="0" smtClean="0"/>
              <a:t> PLH </a:t>
            </a:r>
            <a:r>
              <a:rPr lang="en-US" dirty="0" err="1" smtClean="0"/>
              <a:t>kpd</a:t>
            </a:r>
            <a:r>
              <a:rPr lang="en-US" dirty="0" smtClean="0"/>
              <a:t> </a:t>
            </a:r>
            <a:r>
              <a:rPr lang="en-US" dirty="0" err="1" smtClean="0"/>
              <a:t>Instansi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(</a:t>
            </a:r>
            <a:r>
              <a:rPr lang="en-US" dirty="0" err="1" smtClean="0"/>
              <a:t>lintas</a:t>
            </a:r>
            <a:r>
              <a:rPr lang="en-US" dirty="0" smtClean="0"/>
              <a:t> </a:t>
            </a:r>
            <a:r>
              <a:rPr lang="en-US" dirty="0" err="1" smtClean="0"/>
              <a:t>sektoral</a:t>
            </a:r>
            <a:r>
              <a:rPr lang="en-US" dirty="0" smtClean="0"/>
              <a:t> )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500298" y="4786322"/>
            <a:ext cx="357190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Perencanaan</a:t>
            </a:r>
            <a:r>
              <a:rPr lang="en-US" dirty="0" smtClean="0"/>
              <a:t> Pembangunan Daerah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500298" y="5857892"/>
            <a:ext cx="357190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Aksi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r>
              <a:rPr lang="en-US" dirty="0" smtClean="0"/>
              <a:t> PLH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143372" y="2285992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143372" y="3357562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143372" y="4357694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143372" y="5357826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 ISSUE LINGKUNGAN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Pencemaran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udara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kerusakan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atmosfer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/>
              <a:t>2.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pencemaran</a:t>
            </a:r>
            <a:r>
              <a:rPr lang="en-US" dirty="0" smtClean="0"/>
              <a:t> air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3. </a:t>
            </a:r>
            <a:r>
              <a:rPr lang="en-US" dirty="0" err="1" smtClean="0">
                <a:solidFill>
                  <a:srgbClr val="00B0F0"/>
                </a:solidFill>
              </a:rPr>
              <a:t>Kerusakan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dan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pencemaran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pesisir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laut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/>
              <a:t>4.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hutan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lahan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5. </a:t>
            </a:r>
            <a:r>
              <a:rPr lang="en-US" dirty="0" err="1" smtClean="0">
                <a:solidFill>
                  <a:srgbClr val="FFFF00"/>
                </a:solidFill>
              </a:rPr>
              <a:t>Kerusakan</a:t>
            </a:r>
            <a:r>
              <a:rPr lang="en-US" dirty="0" smtClean="0">
                <a:solidFill>
                  <a:srgbClr val="FFFF00"/>
                </a:solidFill>
              </a:rPr>
              <a:t> Daerah </a:t>
            </a:r>
            <a:r>
              <a:rPr lang="en-US" dirty="0" err="1" smtClean="0">
                <a:solidFill>
                  <a:srgbClr val="FFFF00"/>
                </a:solidFill>
              </a:rPr>
              <a:t>Aliran</a:t>
            </a:r>
            <a:r>
              <a:rPr lang="en-US" dirty="0" smtClean="0">
                <a:solidFill>
                  <a:srgbClr val="FFFF00"/>
                </a:solidFill>
              </a:rPr>
              <a:t> Sungai (DAS)</a:t>
            </a:r>
          </a:p>
          <a:p>
            <a:r>
              <a:rPr lang="en-US" dirty="0" smtClean="0"/>
              <a:t>6. </a:t>
            </a:r>
            <a:r>
              <a:rPr lang="en-US" dirty="0" err="1" smtClean="0"/>
              <a:t>Degradasi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 err="1" smtClean="0"/>
              <a:t>keanekaragaman</a:t>
            </a:r>
            <a:r>
              <a:rPr lang="en-US" dirty="0" smtClean="0"/>
              <a:t> </a:t>
            </a:r>
            <a:r>
              <a:rPr lang="en-US" dirty="0" err="1" smtClean="0"/>
              <a:t>hayati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7. </a:t>
            </a:r>
            <a:r>
              <a:rPr lang="en-US" dirty="0" err="1" smtClean="0">
                <a:solidFill>
                  <a:srgbClr val="FF0000"/>
                </a:solidFill>
              </a:rPr>
              <a:t>Kebutuhan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diversivikasi</a:t>
            </a:r>
            <a:r>
              <a:rPr lang="id-ID" dirty="0" smtClean="0">
                <a:solidFill>
                  <a:srgbClr val="FF0000"/>
                </a:solidFill>
              </a:rPr>
              <a:t> energi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8. </a:t>
            </a:r>
            <a:r>
              <a:rPr lang="en-US" dirty="0" err="1" smtClean="0"/>
              <a:t>Limbah</a:t>
            </a:r>
            <a:r>
              <a:rPr lang="en-US" dirty="0" smtClean="0"/>
              <a:t> </a:t>
            </a:r>
            <a:r>
              <a:rPr lang="en-US" dirty="0" err="1" smtClean="0"/>
              <a:t>domestik</a:t>
            </a:r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9. B3 </a:t>
            </a:r>
            <a:r>
              <a:rPr lang="en-US" dirty="0" err="1" smtClean="0">
                <a:solidFill>
                  <a:srgbClr val="00B050"/>
                </a:solidFill>
              </a:rPr>
              <a:t>dan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Limbah</a:t>
            </a:r>
            <a:r>
              <a:rPr lang="en-US" dirty="0" smtClean="0">
                <a:solidFill>
                  <a:srgbClr val="00B050"/>
                </a:solidFill>
              </a:rPr>
              <a:t> B3</a:t>
            </a:r>
          </a:p>
          <a:p>
            <a:r>
              <a:rPr lang="en-US" dirty="0" smtClean="0"/>
              <a:t>10. </a:t>
            </a:r>
            <a:r>
              <a:rPr lang="en-US" dirty="0" err="1" smtClean="0"/>
              <a:t>Bencana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 PLH DI INDONESIA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501122" cy="4525963"/>
          </a:xfrm>
        </p:spPr>
        <p:txBody>
          <a:bodyPr>
            <a:normAutofit fontScale="70000" lnSpcReduction="20000"/>
          </a:bodyPr>
          <a:lstStyle/>
          <a:p>
            <a:pPr marL="571500" indent="-571500">
              <a:buNone/>
            </a:pPr>
            <a:r>
              <a:rPr lang="en-US" b="1" dirty="0" smtClean="0"/>
              <a:t>I. PELAYANAN MASYARAKAT</a:t>
            </a:r>
          </a:p>
          <a:p>
            <a:pPr marL="571500" indent="-571500">
              <a:buNone/>
            </a:pPr>
            <a:endParaRPr lang="en-US" dirty="0" smtClean="0"/>
          </a:p>
          <a:p>
            <a:pPr marL="571500" indent="-571500">
              <a:buNone/>
            </a:pPr>
            <a:r>
              <a:rPr lang="en-US" dirty="0" smtClean="0"/>
              <a:t>1.    </a:t>
            </a:r>
            <a:r>
              <a:rPr lang="en-US" dirty="0" err="1" smtClean="0"/>
              <a:t>Pengentasan</a:t>
            </a:r>
            <a:r>
              <a:rPr lang="en-US" dirty="0" smtClean="0"/>
              <a:t> </a:t>
            </a:r>
            <a:r>
              <a:rPr lang="en-US" dirty="0" err="1" smtClean="0"/>
              <a:t>Kemiskinan</a:t>
            </a:r>
            <a:endParaRPr lang="en-US" dirty="0" smtClean="0"/>
          </a:p>
          <a:p>
            <a:pPr marL="571500" indent="-571500">
              <a:buNone/>
            </a:pPr>
            <a:r>
              <a:rPr lang="en-US" dirty="0" smtClean="0"/>
              <a:t>	</a:t>
            </a:r>
            <a:r>
              <a:rPr lang="en-US" sz="1900" dirty="0" err="1" smtClean="0"/>
              <a:t>Pendidikan</a:t>
            </a:r>
            <a:r>
              <a:rPr lang="en-US" sz="1900" dirty="0" smtClean="0"/>
              <a:t> </a:t>
            </a:r>
            <a:r>
              <a:rPr lang="en-US" sz="1900" dirty="0" err="1" smtClean="0"/>
              <a:t>menjadi</a:t>
            </a:r>
            <a:r>
              <a:rPr lang="en-US" sz="1900" dirty="0" smtClean="0"/>
              <a:t> bag </a:t>
            </a:r>
            <a:r>
              <a:rPr lang="en-US" sz="1900" dirty="0" err="1" smtClean="0"/>
              <a:t>penting</a:t>
            </a:r>
            <a:r>
              <a:rPr lang="en-US" sz="1900" dirty="0"/>
              <a:t> </a:t>
            </a:r>
            <a:r>
              <a:rPr lang="en-US" sz="1900" dirty="0" err="1" smtClean="0"/>
              <a:t>dalam</a:t>
            </a:r>
            <a:r>
              <a:rPr lang="en-US" sz="1900" dirty="0" smtClean="0"/>
              <a:t> </a:t>
            </a:r>
            <a:r>
              <a:rPr lang="en-US" sz="1900" dirty="0" err="1" smtClean="0"/>
              <a:t>proses</a:t>
            </a:r>
            <a:r>
              <a:rPr lang="en-US" sz="1900" dirty="0" smtClean="0"/>
              <a:t> </a:t>
            </a:r>
            <a:r>
              <a:rPr lang="en-US" sz="1900" dirty="0" err="1" smtClean="0"/>
              <a:t>pemberdayaan</a:t>
            </a:r>
            <a:r>
              <a:rPr lang="en-US" sz="1900" dirty="0" smtClean="0"/>
              <a:t> </a:t>
            </a:r>
            <a:r>
              <a:rPr lang="en-US" sz="1900" dirty="0" err="1" smtClean="0"/>
              <a:t>masyarakat</a:t>
            </a:r>
            <a:endParaRPr lang="en-US" sz="1900" dirty="0" smtClean="0"/>
          </a:p>
          <a:p>
            <a:pPr marL="571500" indent="-571500">
              <a:buNone/>
            </a:pPr>
            <a:endParaRPr lang="en-US" sz="1900" dirty="0"/>
          </a:p>
          <a:p>
            <a:pPr marL="571500" indent="-571500">
              <a:buNone/>
            </a:pPr>
            <a:r>
              <a:rPr lang="en-US" dirty="0" smtClean="0"/>
              <a:t>2.   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konsumsi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endParaRPr lang="en-US" dirty="0" smtClean="0"/>
          </a:p>
          <a:p>
            <a:pPr marL="571500" indent="-571500">
              <a:buNone/>
            </a:pPr>
            <a:r>
              <a:rPr lang="en-US" dirty="0"/>
              <a:t>	</a:t>
            </a:r>
            <a:r>
              <a:rPr lang="en-US" sz="2100" dirty="0" err="1" smtClean="0"/>
              <a:t>Menyebabkan</a:t>
            </a:r>
            <a:r>
              <a:rPr lang="en-US" sz="2100" dirty="0" smtClean="0"/>
              <a:t> </a:t>
            </a:r>
            <a:r>
              <a:rPr lang="en-US" sz="2100" dirty="0" err="1" smtClean="0"/>
              <a:t>eksploitasi</a:t>
            </a:r>
            <a:r>
              <a:rPr lang="en-US" sz="2100" dirty="0" smtClean="0"/>
              <a:t> SDA </a:t>
            </a:r>
            <a:r>
              <a:rPr lang="en-US" sz="2100" dirty="0" err="1" smtClean="0"/>
              <a:t>meningkat</a:t>
            </a:r>
            <a:r>
              <a:rPr lang="en-US" sz="2100" dirty="0" smtClean="0"/>
              <a:t> </a:t>
            </a:r>
            <a:r>
              <a:rPr lang="en-US" sz="2100" dirty="0" err="1" smtClean="0"/>
              <a:t>dan</a:t>
            </a:r>
            <a:r>
              <a:rPr lang="en-US" sz="2100" dirty="0" smtClean="0"/>
              <a:t> </a:t>
            </a:r>
            <a:r>
              <a:rPr lang="en-US" sz="2100" dirty="0" err="1" smtClean="0"/>
              <a:t>berimplikasi</a:t>
            </a:r>
            <a:r>
              <a:rPr lang="en-US" sz="2100" dirty="0" smtClean="0"/>
              <a:t> </a:t>
            </a:r>
            <a:r>
              <a:rPr lang="en-US" sz="2100" dirty="0" err="1" smtClean="0"/>
              <a:t>luas</a:t>
            </a:r>
            <a:r>
              <a:rPr lang="en-US" sz="2100" dirty="0" smtClean="0"/>
              <a:t> </a:t>
            </a:r>
            <a:r>
              <a:rPr lang="en-US" sz="2100" dirty="0" err="1" smtClean="0"/>
              <a:t>bagi</a:t>
            </a:r>
            <a:r>
              <a:rPr lang="en-US" sz="2100" dirty="0" smtClean="0"/>
              <a:t> </a:t>
            </a:r>
            <a:r>
              <a:rPr lang="en-US" sz="2100" dirty="0" err="1" smtClean="0"/>
              <a:t>lingkungan</a:t>
            </a:r>
            <a:endParaRPr lang="en-US" sz="2100" dirty="0" smtClean="0"/>
          </a:p>
          <a:p>
            <a:pPr marL="571500" indent="-571500">
              <a:buNone/>
            </a:pPr>
            <a:endParaRPr lang="en-US" sz="2100" dirty="0" smtClean="0"/>
          </a:p>
          <a:p>
            <a:pPr marL="571500" indent="-571500">
              <a:buNone/>
            </a:pPr>
            <a:r>
              <a:rPr lang="en-US" dirty="0" smtClean="0"/>
              <a:t>3.    </a:t>
            </a:r>
            <a:r>
              <a:rPr lang="en-US" dirty="0" err="1" smtClean="0"/>
              <a:t>Dinamika</a:t>
            </a:r>
            <a:r>
              <a:rPr lang="en-US" dirty="0" smtClean="0"/>
              <a:t> </a:t>
            </a:r>
            <a:r>
              <a:rPr lang="en-US" dirty="0" err="1" smtClean="0"/>
              <a:t>kependudukan</a:t>
            </a:r>
            <a:endParaRPr lang="en-US" dirty="0" smtClean="0"/>
          </a:p>
          <a:p>
            <a:pPr marL="571500" indent="-571500">
              <a:buNone/>
            </a:pPr>
            <a:r>
              <a:rPr lang="en-US" dirty="0" smtClean="0"/>
              <a:t>	</a:t>
            </a:r>
            <a:r>
              <a:rPr lang="en-US" sz="2100" dirty="0" err="1" smtClean="0"/>
              <a:t>Masalah</a:t>
            </a:r>
            <a:r>
              <a:rPr lang="en-US" sz="2100" dirty="0" smtClean="0"/>
              <a:t> </a:t>
            </a:r>
            <a:r>
              <a:rPr lang="en-US" sz="2100" dirty="0" err="1" smtClean="0"/>
              <a:t>penduduk</a:t>
            </a:r>
            <a:r>
              <a:rPr lang="en-US" sz="2100" dirty="0" smtClean="0"/>
              <a:t>  (</a:t>
            </a:r>
            <a:r>
              <a:rPr lang="en-US" sz="2100" dirty="0" err="1" smtClean="0"/>
              <a:t>jumlah,sebaran</a:t>
            </a:r>
            <a:r>
              <a:rPr lang="en-US" sz="2100" dirty="0" smtClean="0"/>
              <a:t> </a:t>
            </a:r>
            <a:r>
              <a:rPr lang="en-US" sz="2100" dirty="0" err="1" smtClean="0"/>
              <a:t>dan</a:t>
            </a:r>
            <a:r>
              <a:rPr lang="en-US" sz="2100" dirty="0" smtClean="0"/>
              <a:t> </a:t>
            </a:r>
            <a:r>
              <a:rPr lang="en-US" sz="2100" dirty="0" err="1" smtClean="0"/>
              <a:t>kualitas</a:t>
            </a:r>
            <a:r>
              <a:rPr lang="en-US" sz="2100" dirty="0" smtClean="0"/>
              <a:t>) </a:t>
            </a:r>
            <a:r>
              <a:rPr lang="en-US" sz="2100" dirty="0" err="1" smtClean="0"/>
              <a:t>berpengaruh</a:t>
            </a:r>
            <a:r>
              <a:rPr lang="en-US" sz="2100" dirty="0" smtClean="0"/>
              <a:t> </a:t>
            </a:r>
            <a:r>
              <a:rPr lang="en-US" sz="2100" dirty="0" err="1" smtClean="0"/>
              <a:t>bagi</a:t>
            </a:r>
            <a:r>
              <a:rPr lang="en-US" sz="2100" dirty="0" smtClean="0"/>
              <a:t> </a:t>
            </a:r>
            <a:r>
              <a:rPr lang="en-US" sz="2100" dirty="0" err="1" smtClean="0"/>
              <a:t>lingkungan</a:t>
            </a:r>
            <a:endParaRPr lang="en-US" sz="2100" dirty="0" smtClean="0"/>
          </a:p>
          <a:p>
            <a:pPr marL="571500" indent="-571500">
              <a:buNone/>
            </a:pPr>
            <a:r>
              <a:rPr lang="en-US" dirty="0" smtClean="0"/>
              <a:t>      </a:t>
            </a:r>
          </a:p>
          <a:p>
            <a:pPr marL="571500" indent="-571500">
              <a:buNone/>
            </a:pPr>
            <a:r>
              <a:rPr lang="en-US" b="1" dirty="0" smtClean="0"/>
              <a:t>         </a:t>
            </a:r>
            <a:r>
              <a:rPr lang="en-US" b="1" dirty="0" err="1" smtClean="0"/>
              <a:t>Kerusakan</a:t>
            </a:r>
            <a:r>
              <a:rPr lang="en-US" b="1" dirty="0" smtClean="0"/>
              <a:t> </a:t>
            </a:r>
            <a:r>
              <a:rPr lang="en-US" b="1" dirty="0" err="1" smtClean="0"/>
              <a:t>lingkungan</a:t>
            </a:r>
            <a:r>
              <a:rPr lang="en-US" b="1" dirty="0" smtClean="0"/>
              <a:t> + </a:t>
            </a:r>
            <a:r>
              <a:rPr lang="en-US" b="1" dirty="0" err="1" smtClean="0"/>
              <a:t>pencemaran</a:t>
            </a:r>
            <a:r>
              <a:rPr lang="en-US" dirty="0" smtClean="0"/>
              <a:t> =</a:t>
            </a:r>
          </a:p>
          <a:p>
            <a:pPr marL="571500" indent="-571500">
              <a:buNone/>
            </a:pPr>
            <a:r>
              <a:rPr lang="en-US" sz="2900" dirty="0"/>
              <a:t> </a:t>
            </a:r>
            <a:r>
              <a:rPr lang="en-US" sz="2900" dirty="0" smtClean="0"/>
              <a:t>         </a:t>
            </a:r>
            <a:r>
              <a:rPr lang="en-US" sz="2900" dirty="0" err="1" smtClean="0"/>
              <a:t>Jumlah</a:t>
            </a:r>
            <a:r>
              <a:rPr lang="en-US" sz="2900" dirty="0" smtClean="0"/>
              <a:t> </a:t>
            </a:r>
            <a:r>
              <a:rPr lang="en-US" sz="2900" dirty="0" err="1" smtClean="0"/>
              <a:t>penduduk</a:t>
            </a:r>
            <a:r>
              <a:rPr lang="en-US" sz="2900" dirty="0" smtClean="0"/>
              <a:t> x </a:t>
            </a:r>
            <a:r>
              <a:rPr lang="en-US" sz="2900" dirty="0" err="1" smtClean="0"/>
              <a:t>konsumsi</a:t>
            </a:r>
            <a:r>
              <a:rPr lang="en-US" sz="2900" dirty="0" smtClean="0"/>
              <a:t>/</a:t>
            </a:r>
            <a:r>
              <a:rPr lang="en-US" sz="2900" dirty="0" err="1" smtClean="0"/>
              <a:t>kapita</a:t>
            </a:r>
            <a:r>
              <a:rPr lang="en-US" sz="2900" dirty="0" smtClean="0"/>
              <a:t> x </a:t>
            </a:r>
            <a:r>
              <a:rPr lang="en-US" sz="2900" dirty="0" err="1" smtClean="0"/>
              <a:t>besar</a:t>
            </a:r>
            <a:r>
              <a:rPr lang="en-US" sz="2900" dirty="0" smtClean="0"/>
              <a:t> </a:t>
            </a:r>
            <a:r>
              <a:rPr lang="en-US" sz="2900" dirty="0" err="1" smtClean="0"/>
              <a:t>dampak</a:t>
            </a:r>
            <a:r>
              <a:rPr lang="en-US" sz="2900" dirty="0" smtClean="0"/>
              <a:t> </a:t>
            </a:r>
            <a:r>
              <a:rPr lang="en-US" sz="2900" dirty="0" err="1" smtClean="0"/>
              <a:t>pilihan</a:t>
            </a:r>
            <a:r>
              <a:rPr lang="en-US" sz="2900" dirty="0" smtClean="0"/>
              <a:t>/</a:t>
            </a:r>
            <a:r>
              <a:rPr lang="en-US" sz="2900" dirty="0" err="1" smtClean="0"/>
              <a:t>jenis</a:t>
            </a:r>
            <a:r>
              <a:rPr lang="en-US" sz="2900" dirty="0" smtClean="0"/>
              <a:t> </a:t>
            </a:r>
            <a:r>
              <a:rPr lang="en-US" sz="2900" dirty="0" err="1" smtClean="0"/>
              <a:t>bahan</a:t>
            </a:r>
            <a:endParaRPr lang="en-US" sz="2900" dirty="0" smtClean="0"/>
          </a:p>
          <a:p>
            <a:pPr marL="571500" indent="-571500">
              <a:buFont typeface="+mj-lt"/>
              <a:buAutoNum type="arabicPeriod"/>
            </a:pPr>
            <a:endParaRPr lang="en-US" sz="29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571472" y="5143512"/>
            <a:ext cx="285752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None/>
            </a:pPr>
            <a:endParaRPr lang="en-US" dirty="0" smtClean="0"/>
          </a:p>
          <a:p>
            <a:pPr marL="571500" indent="-571500">
              <a:buNone/>
            </a:pPr>
            <a:r>
              <a:rPr lang="en-US" dirty="0" smtClean="0"/>
              <a:t>4.  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endParaRPr lang="en-US" dirty="0" smtClean="0"/>
          </a:p>
          <a:p>
            <a:pPr marL="571500" indent="-571500">
              <a:buNone/>
            </a:pPr>
            <a:r>
              <a:rPr lang="en-US" dirty="0" smtClean="0"/>
              <a:t>	</a:t>
            </a:r>
            <a:r>
              <a:rPr lang="en-US" sz="2200" dirty="0" smtClean="0"/>
              <a:t>Pembangunan </a:t>
            </a:r>
            <a:r>
              <a:rPr lang="en-US" sz="2200" dirty="0" err="1" smtClean="0"/>
              <a:t>pelayanan</a:t>
            </a:r>
            <a:r>
              <a:rPr lang="en-US" sz="2200" dirty="0" smtClean="0"/>
              <a:t> </a:t>
            </a:r>
            <a:r>
              <a:rPr lang="en-US" sz="2200" dirty="0" err="1" smtClean="0"/>
              <a:t>kesehatan</a:t>
            </a:r>
            <a:r>
              <a:rPr lang="en-US" sz="2200" dirty="0" smtClean="0"/>
              <a:t> (</a:t>
            </a:r>
            <a:r>
              <a:rPr lang="en-US" sz="2200" dirty="0" err="1" smtClean="0"/>
              <a:t>al.pelayanan,pengendalian</a:t>
            </a:r>
            <a:r>
              <a:rPr lang="en-US" sz="2200" dirty="0" smtClean="0"/>
              <a:t> </a:t>
            </a:r>
            <a:r>
              <a:rPr lang="en-US" sz="2200" dirty="0" err="1" smtClean="0"/>
              <a:t>penyakit</a:t>
            </a:r>
            <a:r>
              <a:rPr lang="en-US" sz="2200" dirty="0" smtClean="0"/>
              <a:t> </a:t>
            </a:r>
            <a:r>
              <a:rPr lang="en-US" sz="2200" dirty="0" err="1" smtClean="0"/>
              <a:t>menular</a:t>
            </a:r>
            <a:r>
              <a:rPr lang="en-US" sz="2200" dirty="0" smtClean="0"/>
              <a:t>)</a:t>
            </a:r>
          </a:p>
          <a:p>
            <a:pPr marL="571500" indent="-571500">
              <a:buNone/>
            </a:pPr>
            <a:endParaRPr lang="en-US" sz="2200" dirty="0" smtClean="0"/>
          </a:p>
          <a:p>
            <a:pPr marL="571500" indent="-571500">
              <a:buNone/>
            </a:pPr>
            <a:r>
              <a:rPr lang="en-US" dirty="0" smtClean="0"/>
              <a:t>5.  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perumahan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pemukiman</a:t>
            </a:r>
            <a:endParaRPr lang="en-US" dirty="0" smtClean="0"/>
          </a:p>
          <a:p>
            <a:pPr marL="571500" indent="-57150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Pembangunan </a:t>
            </a:r>
            <a:r>
              <a:rPr lang="en-US" sz="2400" dirty="0" err="1" smtClean="0"/>
              <a:t>kuantitas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kualitas</a:t>
            </a:r>
            <a:r>
              <a:rPr lang="en-US" sz="2400" dirty="0" smtClean="0"/>
              <a:t> </a:t>
            </a:r>
            <a:r>
              <a:rPr lang="en-US" sz="2400" dirty="0" err="1" smtClean="0"/>
              <a:t>pemukiman,berpengaruh</a:t>
            </a:r>
            <a:r>
              <a:rPr lang="en-US" sz="2400" dirty="0" smtClean="0"/>
              <a:t> </a:t>
            </a:r>
            <a:r>
              <a:rPr lang="en-US" sz="2400" dirty="0" err="1" smtClean="0"/>
              <a:t>langsung</a:t>
            </a:r>
            <a:r>
              <a:rPr lang="en-US" sz="2400" dirty="0" smtClean="0"/>
              <a:t> </a:t>
            </a:r>
            <a:r>
              <a:rPr lang="en-US" sz="2400" dirty="0" err="1" smtClean="0"/>
              <a:t>thd</a:t>
            </a:r>
            <a:r>
              <a:rPr lang="en-US" sz="2400" dirty="0" smtClean="0"/>
              <a:t> </a:t>
            </a:r>
            <a:r>
              <a:rPr lang="en-US" sz="2400" dirty="0" err="1" smtClean="0"/>
              <a:t>kesehatan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</a:p>
          <a:p>
            <a:pPr marL="571500" indent="-571500">
              <a:buNone/>
            </a:pPr>
            <a:endParaRPr lang="en-US" sz="2400" dirty="0" smtClean="0"/>
          </a:p>
          <a:p>
            <a:pPr marL="571500" indent="-571500">
              <a:buNone/>
            </a:pPr>
            <a:r>
              <a:rPr lang="en-US" dirty="0" smtClean="0"/>
              <a:t>6.  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perdagangan</a:t>
            </a:r>
            <a:r>
              <a:rPr lang="en-US" dirty="0" smtClean="0"/>
              <a:t> global &amp; </a:t>
            </a:r>
            <a:r>
              <a:rPr lang="en-US" dirty="0" err="1" smtClean="0"/>
              <a:t>instrumen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</a:p>
          <a:p>
            <a:pPr marL="571500" indent="-571500">
              <a:buNone/>
            </a:pPr>
            <a:r>
              <a:rPr lang="en-US" sz="2600" dirty="0" smtClean="0"/>
              <a:t>	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globalisasi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mempercepat</a:t>
            </a:r>
            <a:r>
              <a:rPr lang="en-US" sz="2400" dirty="0" smtClean="0"/>
              <a:t> </a:t>
            </a:r>
            <a:r>
              <a:rPr lang="en-US" sz="2400" dirty="0" err="1" smtClean="0"/>
              <a:t>perusakan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28600"/>
            <a:ext cx="8643998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KETERKAITAN BUDAYA MANUSIA DENGAN LINGKUNGAN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  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                      </a:t>
            </a:r>
            <a:r>
              <a:rPr lang="en-US" sz="1600" dirty="0" smtClean="0">
                <a:solidFill>
                  <a:srgbClr val="FF0000"/>
                </a:solidFill>
              </a:rPr>
              <a:t>Human     Opportunity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	                                             Environmental Appraisal</a:t>
            </a:r>
          </a:p>
          <a:p>
            <a:pPr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3429000"/>
            <a:ext cx="1500198" cy="785818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Human &amp; Culture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6500826" y="3286124"/>
            <a:ext cx="1643074" cy="857256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Ecosystem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43306" y="1428736"/>
            <a:ext cx="1428760" cy="78581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Resources</a:t>
            </a:r>
          </a:p>
          <a:p>
            <a:pPr algn="ctr"/>
            <a:r>
              <a:rPr lang="en-US" dirty="0" smtClean="0"/>
              <a:t>(SDA)</a:t>
            </a:r>
            <a:endParaRPr lang="en-US" dirty="0"/>
          </a:p>
        </p:txBody>
      </p:sp>
      <p:sp>
        <p:nvSpPr>
          <p:cNvPr id="11" name="Explosion 2 10"/>
          <p:cNvSpPr/>
          <p:nvPr/>
        </p:nvSpPr>
        <p:spPr>
          <a:xfrm>
            <a:off x="3286116" y="4786322"/>
            <a:ext cx="2143140" cy="157163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STUC</a:t>
            </a:r>
            <a:r>
              <a:rPr lang="id-ID" sz="2000" dirty="0" smtClean="0"/>
              <a:t>k</a:t>
            </a:r>
            <a:endParaRPr lang="en-US" sz="2000" dirty="0"/>
          </a:p>
        </p:txBody>
      </p:sp>
      <p:sp>
        <p:nvSpPr>
          <p:cNvPr id="21" name="Oval Callout 20"/>
          <p:cNvSpPr/>
          <p:nvPr/>
        </p:nvSpPr>
        <p:spPr>
          <a:xfrm>
            <a:off x="1643042" y="1714488"/>
            <a:ext cx="1285884" cy="642942"/>
          </a:xfrm>
          <a:prstGeom prst="wedgeEllipseCallout">
            <a:avLst>
              <a:gd name="adj1" fmla="val -20833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Satisfy of wants</a:t>
            </a:r>
            <a:endParaRPr lang="en-US" sz="1200" dirty="0"/>
          </a:p>
        </p:txBody>
      </p:sp>
      <p:cxnSp>
        <p:nvCxnSpPr>
          <p:cNvPr id="23" name="Straight Arrow Connector 22"/>
          <p:cNvCxnSpPr/>
          <p:nvPr/>
        </p:nvCxnSpPr>
        <p:spPr>
          <a:xfrm rot="10800000" flipV="1">
            <a:off x="1428728" y="2143116"/>
            <a:ext cx="1714512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5357818" y="2143116"/>
            <a:ext cx="1357322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Callout 27"/>
          <p:cNvSpPr/>
          <p:nvPr/>
        </p:nvSpPr>
        <p:spPr>
          <a:xfrm>
            <a:off x="6000760" y="2214554"/>
            <a:ext cx="1714512" cy="50006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Environmental</a:t>
            </a:r>
          </a:p>
          <a:p>
            <a:pPr algn="ctr"/>
            <a:r>
              <a:rPr lang="en-US" sz="1200" dirty="0" smtClean="0"/>
              <a:t>Opportunity</a:t>
            </a:r>
            <a:endParaRPr lang="en-US" sz="1200" dirty="0"/>
          </a:p>
        </p:txBody>
      </p:sp>
      <p:cxnSp>
        <p:nvCxnSpPr>
          <p:cNvPr id="30" name="Straight Arrow Connector 29"/>
          <p:cNvCxnSpPr/>
          <p:nvPr/>
        </p:nvCxnSpPr>
        <p:spPr>
          <a:xfrm rot="10800000" flipV="1">
            <a:off x="5500694" y="4357694"/>
            <a:ext cx="1714512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214414" y="4286256"/>
            <a:ext cx="1928826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Arrow 32"/>
          <p:cNvSpPr/>
          <p:nvPr/>
        </p:nvSpPr>
        <p:spPr>
          <a:xfrm>
            <a:off x="2214546" y="3714752"/>
            <a:ext cx="4071966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rved Up Arrow 38"/>
          <p:cNvSpPr/>
          <p:nvPr/>
        </p:nvSpPr>
        <p:spPr>
          <a:xfrm rot="19978445">
            <a:off x="2080294" y="2907496"/>
            <a:ext cx="2206399" cy="41501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II.PENGELOLAAN LIMBAH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Perlindungan</a:t>
            </a:r>
            <a:r>
              <a:rPr lang="en-US" dirty="0" smtClean="0"/>
              <a:t> </a:t>
            </a:r>
            <a:r>
              <a:rPr lang="en-US" dirty="0" err="1" smtClean="0"/>
              <a:t>atmosfir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Pengelolaan</a:t>
            </a:r>
            <a:r>
              <a:rPr lang="en-US" dirty="0" smtClean="0"/>
              <a:t> B3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 B3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 </a:t>
            </a:r>
            <a:r>
              <a:rPr lang="en-US" dirty="0" err="1" smtClean="0"/>
              <a:t>radioaktiv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limbah</a:t>
            </a:r>
            <a:r>
              <a:rPr lang="en-US" dirty="0" smtClean="0"/>
              <a:t> </a:t>
            </a:r>
            <a:r>
              <a:rPr lang="en-US" dirty="0" err="1" smtClean="0"/>
              <a:t>padat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cair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III. PENGELOLAAN SUMBERDAYA TANAH</a:t>
            </a:r>
          </a:p>
          <a:p>
            <a:pPr>
              <a:buNone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Penatagunaan</a:t>
            </a:r>
            <a:r>
              <a:rPr lang="en-US" dirty="0" smtClean="0"/>
              <a:t> </a:t>
            </a:r>
            <a:r>
              <a:rPr lang="en-US" dirty="0" err="1" smtClean="0"/>
              <a:t>sumberdaya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hutan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 </a:t>
            </a:r>
            <a:r>
              <a:rPr lang="en-US" dirty="0" err="1" smtClean="0"/>
              <a:t>pedesaan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sumberdaya</a:t>
            </a:r>
            <a:r>
              <a:rPr lang="en-US" dirty="0" smtClean="0"/>
              <a:t> air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IV. PENGELOLAAN SUMBERDAYA ALAM</a:t>
            </a:r>
          </a:p>
          <a:p>
            <a:pPr>
              <a:buNone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Konservasi</a:t>
            </a:r>
            <a:r>
              <a:rPr lang="en-US" dirty="0" smtClean="0"/>
              <a:t> </a:t>
            </a:r>
            <a:r>
              <a:rPr lang="en-US" dirty="0" err="1" smtClean="0"/>
              <a:t>keanekaragaman</a:t>
            </a:r>
            <a:r>
              <a:rPr lang="en-US" dirty="0" smtClean="0"/>
              <a:t> </a:t>
            </a:r>
            <a:r>
              <a:rPr lang="en-US" dirty="0" err="1" smtClean="0"/>
              <a:t>hayati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bioteknologi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terpadu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 </a:t>
            </a:r>
            <a:r>
              <a:rPr lang="en-US" dirty="0" err="1" smtClean="0"/>
              <a:t>pesisir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Penegakan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Pengembangan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Hukum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Lingkungan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</a:t>
            </a:r>
            <a:r>
              <a:rPr lang="en-US" dirty="0" smtClean="0">
                <a:solidFill>
                  <a:srgbClr val="FF0000"/>
                </a:solidFill>
              </a:rPr>
              <a:t> Era </a:t>
            </a:r>
            <a:r>
              <a:rPr lang="en-US" dirty="0" err="1" smtClean="0">
                <a:solidFill>
                  <a:srgbClr val="FF0000"/>
                </a:solidFill>
              </a:rPr>
              <a:t>Reformasi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000" dirty="0" smtClean="0"/>
              <a:t>Cara </a:t>
            </a:r>
            <a:r>
              <a:rPr lang="en-US" sz="4000" dirty="0" err="1" smtClean="0"/>
              <a:t>pandang</a:t>
            </a:r>
            <a:r>
              <a:rPr lang="en-US" sz="4000" dirty="0" smtClean="0"/>
              <a:t> </a:t>
            </a:r>
            <a:r>
              <a:rPr lang="en-US" sz="4000" dirty="0" err="1" smtClean="0"/>
              <a:t>manusia</a:t>
            </a:r>
            <a:r>
              <a:rPr lang="en-US" sz="4000" dirty="0" smtClean="0"/>
              <a:t> </a:t>
            </a:r>
            <a:r>
              <a:rPr lang="en-US" sz="4000" dirty="0" err="1" smtClean="0"/>
              <a:t>terhadap</a:t>
            </a:r>
            <a:r>
              <a:rPr lang="en-US" sz="4000" dirty="0" smtClean="0"/>
              <a:t> </a:t>
            </a:r>
            <a:r>
              <a:rPr lang="en-US" sz="4000" dirty="0" err="1" smtClean="0"/>
              <a:t>lingkungan</a:t>
            </a:r>
            <a:r>
              <a:rPr lang="en-US" sz="4000" dirty="0" smtClean="0"/>
              <a:t>:</a:t>
            </a:r>
            <a:endParaRPr lang="id-ID" sz="4000" dirty="0" smtClean="0"/>
          </a:p>
          <a:p>
            <a:pPr>
              <a:buNone/>
            </a:pPr>
            <a:endParaRPr lang="en-US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4000" b="1" dirty="0" err="1" smtClean="0"/>
              <a:t>Antroposentrisme</a:t>
            </a:r>
            <a:r>
              <a:rPr lang="en-US" sz="4000" dirty="0" smtClean="0"/>
              <a:t> = </a:t>
            </a:r>
            <a:r>
              <a:rPr lang="en-US" sz="4000" dirty="0" err="1" smtClean="0"/>
              <a:t>manusia</a:t>
            </a:r>
            <a:r>
              <a:rPr lang="en-US" sz="4000" dirty="0" smtClean="0"/>
              <a:t> </a:t>
            </a:r>
            <a:r>
              <a:rPr lang="en-US" sz="4000" dirty="0" err="1" smtClean="0"/>
              <a:t>sebagai</a:t>
            </a:r>
            <a:r>
              <a:rPr lang="en-US" sz="4000" dirty="0" smtClean="0"/>
              <a:t> </a:t>
            </a:r>
            <a:r>
              <a:rPr lang="en-US" sz="4000" dirty="0" err="1" smtClean="0"/>
              <a:t>pusat</a:t>
            </a:r>
            <a:r>
              <a:rPr lang="en-US" sz="4000" dirty="0" smtClean="0"/>
              <a:t> </a:t>
            </a:r>
            <a:r>
              <a:rPr lang="en-US" sz="4000" dirty="0" err="1" smtClean="0"/>
              <a:t>alam</a:t>
            </a:r>
            <a:r>
              <a:rPr lang="en-US" sz="4000" dirty="0" smtClean="0"/>
              <a:t> </a:t>
            </a:r>
            <a:r>
              <a:rPr lang="en-US" sz="4000" dirty="0" err="1" smtClean="0"/>
              <a:t>semesta</a:t>
            </a:r>
            <a:endParaRPr lang="en-US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4000" b="1" dirty="0" err="1" smtClean="0"/>
              <a:t>Ekosentrisme</a:t>
            </a:r>
            <a:r>
              <a:rPr lang="en-US" sz="4000" b="1" dirty="0" smtClean="0"/>
              <a:t> </a:t>
            </a:r>
            <a:r>
              <a:rPr lang="en-US" sz="4000" dirty="0" smtClean="0"/>
              <a:t>= </a:t>
            </a:r>
            <a:r>
              <a:rPr lang="en-US" sz="4000" dirty="0" err="1" smtClean="0"/>
              <a:t>Manusia</a:t>
            </a:r>
            <a:r>
              <a:rPr lang="en-US" sz="4000" dirty="0" smtClean="0"/>
              <a:t> </a:t>
            </a:r>
            <a:r>
              <a:rPr lang="en-US" sz="4000" dirty="0" err="1" smtClean="0"/>
              <a:t>adalah</a:t>
            </a:r>
            <a:r>
              <a:rPr lang="en-US" sz="4000" dirty="0" smtClean="0"/>
              <a:t> </a:t>
            </a:r>
            <a:r>
              <a:rPr lang="en-US" sz="4000" dirty="0" err="1" smtClean="0"/>
              <a:t>bagian</a:t>
            </a:r>
            <a:r>
              <a:rPr lang="en-US" sz="4000" dirty="0" smtClean="0"/>
              <a:t> </a:t>
            </a:r>
            <a:r>
              <a:rPr lang="en-US" sz="4000" dirty="0" err="1" smtClean="0"/>
              <a:t>dari</a:t>
            </a:r>
            <a:r>
              <a:rPr lang="en-US" sz="4000" dirty="0" smtClean="0"/>
              <a:t> </a:t>
            </a:r>
            <a:r>
              <a:rPr lang="en-US" sz="4000" dirty="0" err="1" smtClean="0"/>
              <a:t>alam</a:t>
            </a:r>
            <a:r>
              <a:rPr lang="en-US" sz="4000" dirty="0" smtClean="0"/>
              <a:t> </a:t>
            </a:r>
            <a:r>
              <a:rPr lang="en-US" sz="4000" dirty="0" err="1" smtClean="0"/>
              <a:t>semesta</a:t>
            </a:r>
            <a:endParaRPr lang="en-US" sz="4000" dirty="0" smtClean="0"/>
          </a:p>
          <a:p>
            <a:pPr marL="514350" indent="-514350">
              <a:buNone/>
            </a:pPr>
            <a:endParaRPr lang="en-US" dirty="0" smtClean="0"/>
          </a:p>
          <a:p>
            <a:pPr>
              <a:buNone/>
            </a:pPr>
            <a:r>
              <a:rPr lang="en-US" sz="2400" b="1" dirty="0" smtClean="0"/>
              <a:t>	</a:t>
            </a:r>
          </a:p>
          <a:p>
            <a:pPr>
              <a:buNone/>
            </a:pPr>
            <a:r>
              <a:rPr lang="en-US" sz="2400" b="1" dirty="0" smtClean="0"/>
              <a:t>   </a:t>
            </a:r>
            <a:r>
              <a:rPr lang="id-ID" sz="2400" b="1" dirty="0" smtClean="0"/>
              <a:t>   </a:t>
            </a:r>
            <a:r>
              <a:rPr lang="en-US" sz="2400" b="1" dirty="0" smtClean="0"/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Krisis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lingkungan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adalah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masalah</a:t>
            </a:r>
            <a:r>
              <a:rPr lang="en-US" sz="2400" b="1" dirty="0" smtClean="0">
                <a:solidFill>
                  <a:srgbClr val="FFFF00"/>
                </a:solidFill>
              </a:rPr>
              <a:t> moral </a:t>
            </a:r>
            <a:r>
              <a:rPr lang="en-US" sz="2400" b="1" dirty="0" err="1" smtClean="0">
                <a:solidFill>
                  <a:srgbClr val="FFFF00"/>
                </a:solidFill>
              </a:rPr>
              <a:t>yg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diakibatkan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kesalahan</a:t>
            </a:r>
            <a:r>
              <a:rPr lang="en-US" sz="2400" b="1" dirty="0" smtClean="0">
                <a:solidFill>
                  <a:srgbClr val="FFFF00"/>
                </a:solidFill>
              </a:rPr>
              <a:t> fundamental </a:t>
            </a:r>
            <a:r>
              <a:rPr lang="en-US" sz="2400" b="1" dirty="0" err="1" smtClean="0">
                <a:solidFill>
                  <a:srgbClr val="FFFF00"/>
                </a:solidFill>
              </a:rPr>
              <a:t>dalam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pemahaman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cara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pandang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manusia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terhadap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alam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285720" y="5072074"/>
            <a:ext cx="571504" cy="6429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DESENTRALISASI </a:t>
            </a:r>
            <a:r>
              <a:rPr lang="id-ID" dirty="0" smtClean="0">
                <a:solidFill>
                  <a:srgbClr val="92D050"/>
                </a:solidFill>
              </a:rPr>
              <a:t>    </a:t>
            </a:r>
            <a:r>
              <a:rPr lang="en-US" dirty="0" smtClean="0">
                <a:solidFill>
                  <a:srgbClr val="92D050"/>
                </a:solidFill>
              </a:rPr>
              <a:t>PLH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525963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dirty="0" smtClean="0"/>
              <a:t>1.  </a:t>
            </a:r>
            <a:r>
              <a:rPr lang="en-US" dirty="0" err="1" smtClean="0">
                <a:solidFill>
                  <a:srgbClr val="FFFF00"/>
                </a:solidFill>
              </a:rPr>
              <a:t>Pelayanan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publik</a:t>
            </a:r>
            <a:r>
              <a:rPr lang="en-US" dirty="0" smtClean="0"/>
              <a:t>           	       </a:t>
            </a:r>
            <a:r>
              <a:rPr lang="en-US" sz="2000" dirty="0" err="1" smtClean="0"/>
              <a:t>lancar</a:t>
            </a:r>
            <a:r>
              <a:rPr lang="en-US" sz="2000" dirty="0" smtClean="0"/>
              <a:t>, </a:t>
            </a:r>
            <a:r>
              <a:rPr lang="en-US" sz="2000" dirty="0" err="1" smtClean="0"/>
              <a:t>efektif,murah</a:t>
            </a:r>
            <a:endParaRPr lang="en-US" sz="2000" dirty="0" smtClean="0"/>
          </a:p>
          <a:p>
            <a:pPr marL="514350" indent="-514350">
              <a:buNone/>
            </a:pPr>
            <a:r>
              <a:rPr lang="en-US" dirty="0" smtClean="0"/>
              <a:t>2.  </a:t>
            </a:r>
            <a:r>
              <a:rPr lang="en-US" dirty="0" err="1" smtClean="0">
                <a:solidFill>
                  <a:srgbClr val="FF0000"/>
                </a:solidFill>
              </a:rPr>
              <a:t>Demokrasi</a:t>
            </a:r>
            <a:r>
              <a:rPr lang="en-US" dirty="0" smtClean="0"/>
              <a:t>                       	       </a:t>
            </a:r>
            <a:r>
              <a:rPr lang="en-US" sz="2000" dirty="0" err="1" smtClean="0"/>
              <a:t>partisipasi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endParaRPr lang="en-US" sz="2000" dirty="0" smtClean="0"/>
          </a:p>
          <a:p>
            <a:pPr marL="514350" indent="-514350">
              <a:buNone/>
            </a:pPr>
            <a:r>
              <a:rPr lang="en-US" dirty="0" smtClean="0"/>
              <a:t>3.  </a:t>
            </a:r>
            <a:r>
              <a:rPr lang="en-US" dirty="0" err="1" smtClean="0">
                <a:solidFill>
                  <a:srgbClr val="00B0F0"/>
                </a:solidFill>
              </a:rPr>
              <a:t>Kebijakan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lebih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baik</a:t>
            </a:r>
            <a:r>
              <a:rPr lang="en-US" dirty="0" smtClean="0"/>
              <a:t>               </a:t>
            </a:r>
            <a:r>
              <a:rPr lang="id-ID" dirty="0" smtClean="0"/>
              <a:t>     </a:t>
            </a:r>
            <a:r>
              <a:rPr lang="en-US" sz="2000" dirty="0" err="1" smtClean="0"/>
              <a:t>aspiratif</a:t>
            </a:r>
            <a:endParaRPr lang="en-US" sz="2000" dirty="0" smtClean="0"/>
          </a:p>
          <a:p>
            <a:pPr marL="514350" indent="-514350">
              <a:buNone/>
            </a:pPr>
            <a:r>
              <a:rPr lang="en-US" dirty="0" smtClean="0"/>
              <a:t>4.  </a:t>
            </a:r>
            <a:r>
              <a:rPr lang="en-US" dirty="0" err="1" smtClean="0">
                <a:solidFill>
                  <a:srgbClr val="00B050"/>
                </a:solidFill>
              </a:rPr>
              <a:t>Peluang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keadilan</a:t>
            </a:r>
            <a:r>
              <a:rPr lang="en-US" dirty="0" smtClean="0"/>
              <a:t>                     </a:t>
            </a:r>
            <a:r>
              <a:rPr lang="id-ID" dirty="0" smtClean="0"/>
              <a:t>     </a:t>
            </a:r>
            <a:r>
              <a:rPr lang="en-US" sz="2000" dirty="0" smtClean="0"/>
              <a:t>LH </a:t>
            </a:r>
            <a:r>
              <a:rPr lang="en-US" sz="2000" dirty="0" err="1" smtClean="0"/>
              <a:t>jd</a:t>
            </a:r>
            <a:r>
              <a:rPr lang="en-US" sz="2000" dirty="0" smtClean="0"/>
              <a:t> </a:t>
            </a:r>
            <a:r>
              <a:rPr lang="en-US" sz="2000" dirty="0" err="1" smtClean="0"/>
              <a:t>faktor</a:t>
            </a:r>
            <a:r>
              <a:rPr lang="en-US" sz="2000" dirty="0" smtClean="0"/>
              <a:t> </a:t>
            </a:r>
            <a:r>
              <a:rPr lang="en-US" sz="2000" dirty="0" err="1" smtClean="0"/>
              <a:t>penting</a:t>
            </a:r>
            <a:r>
              <a:rPr lang="en-US" sz="2000" dirty="0" smtClean="0"/>
              <a:t> </a:t>
            </a:r>
            <a:r>
              <a:rPr lang="en-US" sz="2000" dirty="0" err="1" smtClean="0"/>
              <a:t>dlm</a:t>
            </a:r>
            <a:r>
              <a:rPr lang="en-US" sz="2000" dirty="0" smtClean="0"/>
              <a:t> </a:t>
            </a:r>
          </a:p>
          <a:p>
            <a:pPr marL="457200" indent="-457200">
              <a:buNone/>
            </a:pPr>
            <a:r>
              <a:rPr lang="en-US" sz="2000" dirty="0" smtClean="0"/>
              <a:t>						     </a:t>
            </a:r>
            <a:r>
              <a:rPr lang="id-ID" sz="2000" dirty="0" smtClean="0"/>
              <a:t>     </a:t>
            </a:r>
            <a:r>
              <a:rPr lang="en-US" sz="2000" dirty="0" smtClean="0"/>
              <a:t> </a:t>
            </a:r>
            <a:r>
              <a:rPr lang="en-US" sz="2000" dirty="0" err="1" smtClean="0"/>
              <a:t>perencanaan</a:t>
            </a:r>
            <a:r>
              <a:rPr lang="en-US" sz="2000" dirty="0" smtClean="0"/>
              <a:t> </a:t>
            </a:r>
            <a:r>
              <a:rPr lang="en-US" sz="2000" dirty="0" err="1" smtClean="0"/>
              <a:t>pemb.daerah</a:t>
            </a:r>
            <a:endParaRPr lang="en-US" sz="2000" dirty="0" smtClean="0"/>
          </a:p>
          <a:p>
            <a:pPr marL="514350" indent="-514350">
              <a:buNone/>
            </a:pPr>
            <a:r>
              <a:rPr lang="en-US" dirty="0" smtClean="0"/>
              <a:t>5.  </a:t>
            </a:r>
            <a:r>
              <a:rPr lang="en-US" dirty="0" err="1" smtClean="0">
                <a:solidFill>
                  <a:srgbClr val="FFC000"/>
                </a:solidFill>
              </a:rPr>
              <a:t>Pemutusan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rantai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                  </a:t>
            </a:r>
            <a:r>
              <a:rPr lang="id-ID" dirty="0" smtClean="0"/>
              <a:t>      </a:t>
            </a:r>
            <a:r>
              <a:rPr lang="en-US" sz="2000" dirty="0" err="1" smtClean="0"/>
              <a:t>mengurangi</a:t>
            </a:r>
            <a:r>
              <a:rPr lang="en-US" sz="2000" dirty="0" smtClean="0"/>
              <a:t> </a:t>
            </a:r>
            <a:r>
              <a:rPr lang="en-US" sz="2000" dirty="0" err="1" smtClean="0"/>
              <a:t>peluang</a:t>
            </a:r>
            <a:r>
              <a:rPr lang="en-US" sz="2000" dirty="0" smtClean="0"/>
              <a:t> KKN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    </a:t>
            </a:r>
            <a:r>
              <a:rPr lang="en-US" dirty="0" err="1" smtClean="0">
                <a:solidFill>
                  <a:srgbClr val="FFC000"/>
                </a:solidFill>
              </a:rPr>
              <a:t>birokrasi</a:t>
            </a:r>
            <a:endParaRPr lang="en-US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dirty="0" smtClean="0"/>
              <a:t>					      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214810" y="1785926"/>
            <a:ext cx="78581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214810" y="2285992"/>
            <a:ext cx="78581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286248" y="2857496"/>
            <a:ext cx="78581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286248" y="3429000"/>
            <a:ext cx="78581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214810" y="4286256"/>
            <a:ext cx="78581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PENEGAKAN HUKUM LINGKUNGAN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8086756" cy="4572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1.   </a:t>
            </a:r>
            <a:r>
              <a:rPr lang="en-US" dirty="0" smtClean="0">
                <a:solidFill>
                  <a:srgbClr val="FFFF00"/>
                </a:solidFill>
              </a:rPr>
              <a:t>REFORMASI LEGISLASI</a:t>
            </a:r>
            <a:r>
              <a:rPr lang="en-US" dirty="0" smtClean="0"/>
              <a:t>           </a:t>
            </a:r>
            <a:r>
              <a:rPr lang="en-US" dirty="0" err="1" smtClean="0"/>
              <a:t>Partisipasi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2.   </a:t>
            </a:r>
            <a:r>
              <a:rPr lang="en-US" dirty="0" smtClean="0">
                <a:solidFill>
                  <a:srgbClr val="FFFF00"/>
                </a:solidFill>
              </a:rPr>
              <a:t>REFORMASI PENGADILAN</a:t>
            </a:r>
          </a:p>
          <a:p>
            <a:pPr marL="843534" lvl="1" indent="-514350">
              <a:buFont typeface="+mj-lt"/>
              <a:buAutoNum type="alphaLcPeriod"/>
            </a:pP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Independensi</a:t>
            </a:r>
            <a:r>
              <a:rPr lang="en-US" dirty="0" smtClean="0"/>
              <a:t> </a:t>
            </a:r>
          </a:p>
          <a:p>
            <a:pPr marL="843534" lvl="1" indent="-514350">
              <a:buFont typeface="+mj-lt"/>
              <a:buAutoNum type="alphaLcPeriod"/>
            </a:pP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endParaRPr lang="en-US" dirty="0" smtClean="0"/>
          </a:p>
          <a:p>
            <a:pPr marL="843534" lvl="1" indent="-514350">
              <a:buFont typeface="+mj-lt"/>
              <a:buAutoNum type="alphaLcPeriod"/>
            </a:pP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Partisipasi</a:t>
            </a:r>
            <a:endParaRPr lang="en-US" dirty="0" smtClean="0"/>
          </a:p>
          <a:p>
            <a:pPr marL="843534" lvl="1" indent="-514350">
              <a:buFont typeface="+mj-lt"/>
              <a:buAutoNum type="alphaLcPeriod"/>
            </a:pP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Transparansi</a:t>
            </a:r>
            <a:endParaRPr lang="en-US" dirty="0" smtClean="0"/>
          </a:p>
          <a:p>
            <a:pPr marL="843534" lvl="1" indent="-514350">
              <a:buFont typeface="+mj-lt"/>
              <a:buAutoNum type="alphaLcPeriod"/>
            </a:pP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diakses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pelayanannya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357818" y="2071678"/>
            <a:ext cx="64294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3. </a:t>
            </a:r>
            <a:r>
              <a:rPr lang="en-US" dirty="0" smtClean="0">
                <a:solidFill>
                  <a:srgbClr val="FFFF00"/>
                </a:solidFill>
              </a:rPr>
              <a:t>REFORMASI APARATUR PENEGAK HUKUM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3000" dirty="0" err="1" smtClean="0"/>
              <a:t>Profesionalisme</a:t>
            </a:r>
            <a:endParaRPr lang="en-US" sz="3000" dirty="0" smtClean="0"/>
          </a:p>
          <a:p>
            <a:pPr marL="914400" lvl="1" indent="-514350">
              <a:buFont typeface="+mj-lt"/>
              <a:buAutoNum type="alphaLcPeriod"/>
            </a:pPr>
            <a:r>
              <a:rPr lang="en-US" sz="3000" dirty="0" err="1" smtClean="0"/>
              <a:t>Integritas</a:t>
            </a:r>
            <a:r>
              <a:rPr lang="en-US" sz="3000" dirty="0" smtClean="0"/>
              <a:t> &amp; </a:t>
            </a:r>
            <a:r>
              <a:rPr lang="en-US" sz="3000" dirty="0" err="1" smtClean="0"/>
              <a:t>komitmen</a:t>
            </a:r>
            <a:r>
              <a:rPr lang="en-US" sz="3000" dirty="0" smtClean="0"/>
              <a:t> moral</a:t>
            </a:r>
          </a:p>
          <a:p>
            <a:pPr marL="514350" indent="-514350">
              <a:buFont typeface="+mj-lt"/>
              <a:buAutoNum type="alphaLcPeriod"/>
            </a:pP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4. </a:t>
            </a:r>
            <a:r>
              <a:rPr lang="en-US" sz="2800" dirty="0" smtClean="0">
                <a:solidFill>
                  <a:srgbClr val="FFFF00"/>
                </a:solidFill>
              </a:rPr>
              <a:t>REFORMASI BUDAYA HUKUM</a:t>
            </a:r>
          </a:p>
          <a:p>
            <a:pPr marL="514350" indent="-514350"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Selama</a:t>
            </a:r>
            <a:r>
              <a:rPr lang="en-US" sz="2800" dirty="0" smtClean="0"/>
              <a:t> </a:t>
            </a:r>
            <a:r>
              <a:rPr lang="en-US" sz="2800" dirty="0" err="1" smtClean="0"/>
              <a:t>reformasi</a:t>
            </a:r>
            <a:r>
              <a:rPr lang="en-US" sz="2800" dirty="0" smtClean="0"/>
              <a:t> </a:t>
            </a:r>
            <a:r>
              <a:rPr lang="en-US" sz="2800" dirty="0" err="1" smtClean="0"/>
              <a:t>legislasi,reformasi</a:t>
            </a:r>
            <a:r>
              <a:rPr lang="en-US" sz="2800" dirty="0" smtClean="0"/>
              <a:t> </a:t>
            </a:r>
            <a:r>
              <a:rPr lang="en-US" sz="2800" dirty="0" err="1" smtClean="0"/>
              <a:t>pengadilan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reformasi</a:t>
            </a:r>
            <a:r>
              <a:rPr lang="en-US" sz="2800" dirty="0" smtClean="0"/>
              <a:t> </a:t>
            </a:r>
            <a:r>
              <a:rPr lang="en-US" sz="2800" dirty="0" err="1" smtClean="0"/>
              <a:t>aparatur</a:t>
            </a:r>
            <a:r>
              <a:rPr lang="en-US" sz="2800" dirty="0" smtClean="0"/>
              <a:t> </a:t>
            </a:r>
            <a:r>
              <a:rPr lang="en-US" sz="2800" dirty="0" err="1" smtClean="0"/>
              <a:t>belum</a:t>
            </a:r>
            <a:r>
              <a:rPr lang="en-US" sz="2800" dirty="0" smtClean="0"/>
              <a:t> </a:t>
            </a:r>
            <a:r>
              <a:rPr lang="en-US" sz="2800" dirty="0" err="1" smtClean="0"/>
              <a:t>ditegakkan</a:t>
            </a:r>
            <a:r>
              <a:rPr lang="en-US" sz="2800" dirty="0" smtClean="0"/>
              <a:t>, </a:t>
            </a:r>
            <a:r>
              <a:rPr lang="en-US" sz="2800" dirty="0" err="1" smtClean="0"/>
              <a:t>sulit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menumbuhkan</a:t>
            </a:r>
            <a:r>
              <a:rPr lang="en-US" sz="2800" dirty="0" smtClean="0"/>
              <a:t> </a:t>
            </a:r>
            <a:r>
              <a:rPr lang="en-US" sz="2800" dirty="0" err="1" smtClean="0"/>
              <a:t>budaya</a:t>
            </a:r>
            <a:r>
              <a:rPr lang="en-US" sz="2800" dirty="0" smtClean="0"/>
              <a:t> </a:t>
            </a:r>
            <a:r>
              <a:rPr lang="en-US" sz="2800" dirty="0" err="1" smtClean="0"/>
              <a:t>hukum</a:t>
            </a:r>
            <a:r>
              <a:rPr lang="en-US" sz="2800" dirty="0" smtClean="0"/>
              <a:t>.</a:t>
            </a:r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	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 descr="C:\Users\AHLIF N. KHASIM\Documents\PHOTO\Other\DSCN01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C:\Users\AHLIF N. KHASIM\Documents\K850i\DSC002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 descr="C:\Users\AHLIF N. KHASIM\Documents\PHOTO\Tj.Pinang\Tj Pinang\P51201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Survey  Integritas  Sektor  Publik  2007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04"/>
                <a:gridCol w="5857916"/>
                <a:gridCol w="1257280"/>
              </a:tblGrid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LEMBAGA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SURVEY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DEP.KELAUTAN</a:t>
                      </a:r>
                      <a:r>
                        <a:rPr lang="id-ID" baseline="0" dirty="0" smtClean="0"/>
                        <a:t> DAN PERIKANAN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5,41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5,28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DEP.KESEHATAN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5,25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PLN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5,15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DEP.AGAMA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5,15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DEPNAKERTRANS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4,85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7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KEPOLISIAN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4,81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8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PT.PELABUHAN</a:t>
                      </a:r>
                      <a:r>
                        <a:rPr lang="id-ID" baseline="0" dirty="0" smtClean="0"/>
                        <a:t> INDONESIA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4,76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9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DEP.PERHUBUNGAN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4,24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10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BPN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4,16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11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DEP.HUM</a:t>
                      </a:r>
                      <a:r>
                        <a:rPr lang="id-ID" baseline="0" dirty="0" smtClean="0"/>
                        <a:t> DAN HAM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4,15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Survey Integritas  Sektor Publik 2007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04"/>
                <a:gridCol w="5857916"/>
                <a:gridCol w="1257280"/>
              </a:tblGrid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UNIT</a:t>
                      </a:r>
                      <a:r>
                        <a:rPr lang="id-ID" baseline="0" dirty="0" smtClean="0"/>
                        <a:t> LAYANAN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SURVEY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JASA GUDANG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5,41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BPKB/SIM/STNK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5,28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IJIN SAMBUNG DAN PASANG LISTRIK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5,25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LP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5,15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PENGUKURAN DAN PEMETAAN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5,15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IJIN USAHA ANGKUTAN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4,85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7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IMIGRASI DAN PASPORT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4,81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8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KENOTARIATAN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4,76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9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SERTIFIKASI TANAH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4,24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10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PENGUJIAN KENDARAAN(KIR)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4,16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11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PELAYANAN TKI DI TERMINAL 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4,15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A	C	T	I	O	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id-ID" sz="3200" dirty="0" smtClean="0">
                <a:solidFill>
                  <a:srgbClr val="FF0000"/>
                </a:solidFill>
              </a:rPr>
              <a:t>1.   </a:t>
            </a:r>
            <a:r>
              <a:rPr lang="en-US" sz="3200" dirty="0" err="1" smtClean="0">
                <a:solidFill>
                  <a:srgbClr val="FF0000"/>
                </a:solidFill>
              </a:rPr>
              <a:t>Perlu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</a:rPr>
              <a:t>komitmen</a:t>
            </a:r>
            <a:r>
              <a:rPr lang="en-US" sz="3200" b="1" dirty="0" smtClean="0">
                <a:solidFill>
                  <a:srgbClr val="FF0000"/>
                </a:solidFill>
              </a:rPr>
              <a:t> &amp; </a:t>
            </a:r>
            <a:r>
              <a:rPr lang="en-US" sz="3200" b="1" dirty="0" err="1" smtClean="0">
                <a:solidFill>
                  <a:srgbClr val="FF0000"/>
                </a:solidFill>
              </a:rPr>
              <a:t>gerakan</a:t>
            </a:r>
            <a:r>
              <a:rPr lang="en-US" sz="3200" b="1" dirty="0" smtClean="0">
                <a:solidFill>
                  <a:srgbClr val="FF0000"/>
                </a:solidFill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</a:rPr>
              <a:t>bersama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membentuk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pola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hidup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ramah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lingkungan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id-ID" sz="3200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id-ID" sz="3200" dirty="0" smtClean="0">
                <a:solidFill>
                  <a:srgbClr val="FF0000"/>
                </a:solidFill>
              </a:rPr>
              <a:t>	</a:t>
            </a:r>
            <a:r>
              <a:rPr lang="id-ID" sz="2400" dirty="0" smtClean="0"/>
              <a:t>(“peka&amp;kritis”mulai dari diri sendiri,rumah,sekolah dst)</a:t>
            </a:r>
          </a:p>
          <a:p>
            <a:pPr marL="514350" indent="-514350">
              <a:buNone/>
            </a:pPr>
            <a:endParaRPr lang="id-ID" sz="3200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id-ID" sz="3200" dirty="0" smtClean="0">
                <a:solidFill>
                  <a:srgbClr val="FF0000"/>
                </a:solidFill>
              </a:rPr>
              <a:t>2.  Membangkitkan masa yang kritis (critical mass) agar isu lingkungan menjadi isu politis sehingga lahir kebijakan2 yang pro lingkungan hidup </a:t>
            </a:r>
            <a:r>
              <a:rPr lang="id-ID" sz="2400" dirty="0" smtClean="0"/>
              <a:t>(Walhi, April 2008)</a:t>
            </a:r>
          </a:p>
          <a:p>
            <a:pPr marL="514350" indent="-514350">
              <a:buNone/>
            </a:pPr>
            <a:endParaRPr lang="id-ID" sz="3200" dirty="0" smtClean="0">
              <a:solidFill>
                <a:srgbClr val="FF0000"/>
              </a:solidFill>
            </a:endParaRP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842248" cy="84124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d-ID" dirty="0" smtClean="0">
                <a:solidFill>
                  <a:srgbClr val="92D050"/>
                </a:solidFill>
              </a:rPr>
              <a:t>Kebijakan pengelolaan lingkungan hidup (PLH) </a:t>
            </a:r>
            <a:r>
              <a:rPr lang="en-US" dirty="0" smtClean="0">
                <a:solidFill>
                  <a:srgbClr val="92D050"/>
                </a:solidFill>
              </a:rPr>
              <a:t/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en-US" sz="3100" dirty="0" err="1" smtClean="0"/>
              <a:t>Pasal</a:t>
            </a:r>
            <a:r>
              <a:rPr lang="en-US" sz="3100" dirty="0" smtClean="0"/>
              <a:t> 33 </a:t>
            </a:r>
            <a:r>
              <a:rPr lang="en-US" sz="3100" dirty="0" err="1" smtClean="0"/>
              <a:t>ayat</a:t>
            </a:r>
            <a:r>
              <a:rPr lang="en-US" sz="3100" dirty="0" smtClean="0"/>
              <a:t> 3 UUD 1945 : </a:t>
            </a:r>
            <a:r>
              <a:rPr lang="id-ID" sz="3100" dirty="0" smtClean="0"/>
              <a:t/>
            </a:r>
            <a:br>
              <a:rPr lang="id-ID" sz="3100" dirty="0" smtClean="0"/>
            </a:br>
            <a:r>
              <a:rPr lang="en-US" sz="3100" dirty="0" smtClean="0">
                <a:solidFill>
                  <a:srgbClr val="FF0000"/>
                </a:solidFill>
              </a:rPr>
              <a:t>“</a:t>
            </a:r>
            <a:r>
              <a:rPr lang="en-US" sz="3100" dirty="0" err="1" smtClean="0">
                <a:solidFill>
                  <a:srgbClr val="FF0000"/>
                </a:solidFill>
              </a:rPr>
              <a:t>Bumi</a:t>
            </a:r>
            <a:r>
              <a:rPr lang="en-US" sz="3100" dirty="0" smtClean="0">
                <a:solidFill>
                  <a:srgbClr val="FF0000"/>
                </a:solidFill>
              </a:rPr>
              <a:t>, air </a:t>
            </a:r>
            <a:r>
              <a:rPr lang="en-US" sz="3100" dirty="0" err="1" smtClean="0">
                <a:solidFill>
                  <a:srgbClr val="FF0000"/>
                </a:solidFill>
              </a:rPr>
              <a:t>dan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</a:rPr>
              <a:t>kekayaan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</a:rPr>
              <a:t>alam</a:t>
            </a:r>
            <a:r>
              <a:rPr lang="en-US" sz="3100" dirty="0" smtClean="0">
                <a:solidFill>
                  <a:srgbClr val="FF0000"/>
                </a:solidFill>
              </a:rPr>
              <a:t> yang </a:t>
            </a:r>
            <a:r>
              <a:rPr lang="en-US" sz="3100" dirty="0" err="1" smtClean="0">
                <a:solidFill>
                  <a:srgbClr val="FF0000"/>
                </a:solidFill>
              </a:rPr>
              <a:t>terkandung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</a:rPr>
              <a:t>di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</a:rPr>
              <a:t>dalamnya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id-ID" sz="3100" dirty="0" smtClean="0">
                <a:solidFill>
                  <a:srgbClr val="FF0000"/>
                </a:solidFill>
              </a:rPr>
              <a:t> dikuasai oleh negara dan </a:t>
            </a:r>
            <a:r>
              <a:rPr lang="en-US" sz="3100" dirty="0" err="1" smtClean="0">
                <a:solidFill>
                  <a:srgbClr val="FF0000"/>
                </a:solidFill>
              </a:rPr>
              <a:t>dipergunakan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sz="3100" dirty="0" smtClean="0">
                <a:solidFill>
                  <a:srgbClr val="FF0000"/>
                </a:solidFill>
              </a:rPr>
              <a:t>sebesar2nya </a:t>
            </a:r>
            <a:r>
              <a:rPr lang="en-US" sz="3100" dirty="0" err="1" smtClean="0">
                <a:solidFill>
                  <a:srgbClr val="FF0000"/>
                </a:solidFill>
              </a:rPr>
              <a:t>untuk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</a:rPr>
              <a:t>kemakmuran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sz="3100" dirty="0" err="1" smtClean="0">
                <a:solidFill>
                  <a:srgbClr val="FF0000"/>
                </a:solidFill>
              </a:rPr>
              <a:t>rakyat</a:t>
            </a:r>
            <a:r>
              <a:rPr lang="en-US" sz="3100" dirty="0" smtClean="0">
                <a:solidFill>
                  <a:srgbClr val="FF0000"/>
                </a:solidFill>
              </a:rPr>
              <a:t> “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1. SDA </a:t>
            </a:r>
            <a:r>
              <a:rPr lang="en-US" sz="3100" dirty="0" err="1" smtClean="0"/>
              <a:t>harus</a:t>
            </a:r>
            <a:r>
              <a:rPr lang="en-US" sz="3100" dirty="0" smtClean="0"/>
              <a:t> </a:t>
            </a:r>
            <a:r>
              <a:rPr lang="en-US" sz="3100" dirty="0" err="1" smtClean="0"/>
              <a:t>dimanfaatkan</a:t>
            </a:r>
            <a:r>
              <a:rPr lang="en-US" sz="3100" dirty="0" smtClean="0"/>
              <a:t> </a:t>
            </a:r>
            <a:r>
              <a:rPr lang="en-US" sz="3100" dirty="0" err="1" smtClean="0"/>
              <a:t>secara</a:t>
            </a:r>
            <a:r>
              <a:rPr lang="en-US" sz="3100" dirty="0" smtClean="0"/>
              <a:t> </a:t>
            </a:r>
            <a:r>
              <a:rPr lang="en-US" sz="3100" dirty="0" err="1" smtClean="0"/>
              <a:t>bijaksana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2. </a:t>
            </a:r>
            <a:r>
              <a:rPr lang="en-US" sz="3100" dirty="0" err="1" smtClean="0"/>
              <a:t>Pemanfaatan</a:t>
            </a:r>
            <a:r>
              <a:rPr lang="en-US" sz="3100" dirty="0" smtClean="0"/>
              <a:t> SDA </a:t>
            </a:r>
            <a:r>
              <a:rPr lang="en-US" sz="3100" dirty="0" err="1" smtClean="0"/>
              <a:t>harus</a:t>
            </a:r>
            <a:r>
              <a:rPr lang="en-US" sz="3100" dirty="0" smtClean="0"/>
              <a:t> </a:t>
            </a:r>
            <a:r>
              <a:rPr lang="en-US" sz="3100" dirty="0" err="1" smtClean="0"/>
              <a:t>dengan</a:t>
            </a:r>
            <a:r>
              <a:rPr lang="en-US" sz="3100" dirty="0" smtClean="0"/>
              <a:t> </a:t>
            </a:r>
            <a:r>
              <a:rPr lang="en-US" sz="3100" dirty="0" err="1" smtClean="0"/>
              <a:t>melestarikan</a:t>
            </a:r>
            <a:r>
              <a:rPr lang="en-US" sz="3100" dirty="0" smtClean="0"/>
              <a:t> </a:t>
            </a:r>
            <a:br>
              <a:rPr lang="en-US" sz="3100" dirty="0" smtClean="0"/>
            </a:br>
            <a:r>
              <a:rPr lang="en-US" sz="3100" dirty="0" smtClean="0"/>
              <a:t>    </a:t>
            </a:r>
            <a:r>
              <a:rPr lang="en-US" sz="3100" dirty="0" err="1" smtClean="0"/>
              <a:t>kemampuan</a:t>
            </a:r>
            <a:r>
              <a:rPr lang="en-US" sz="3100" dirty="0" smtClean="0"/>
              <a:t> </a:t>
            </a:r>
            <a:r>
              <a:rPr lang="en-US" sz="3100" dirty="0" err="1" smtClean="0"/>
              <a:t>lingkungan</a:t>
            </a:r>
            <a:r>
              <a:rPr lang="en-US" sz="3100" dirty="0" smtClean="0"/>
              <a:t> </a:t>
            </a:r>
            <a:r>
              <a:rPr lang="en-US" sz="3100" dirty="0" err="1" smtClean="0"/>
              <a:t>hidup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3. </a:t>
            </a:r>
            <a:r>
              <a:rPr lang="en-US" sz="3100" dirty="0" err="1" smtClean="0"/>
              <a:t>Generasi</a:t>
            </a:r>
            <a:r>
              <a:rPr lang="en-US" sz="3100" dirty="0" smtClean="0"/>
              <a:t> </a:t>
            </a:r>
            <a:r>
              <a:rPr lang="en-US" sz="3100" dirty="0" err="1" smtClean="0"/>
              <a:t>sekarang</a:t>
            </a:r>
            <a:r>
              <a:rPr lang="en-US" sz="3100" dirty="0" smtClean="0"/>
              <a:t>  </a:t>
            </a:r>
            <a:r>
              <a:rPr lang="en-US" sz="3100" dirty="0" err="1" smtClean="0"/>
              <a:t>memikul</a:t>
            </a:r>
            <a:r>
              <a:rPr lang="en-US" sz="3100" dirty="0" smtClean="0"/>
              <a:t> </a:t>
            </a:r>
            <a:r>
              <a:rPr lang="en-US" sz="3100" dirty="0" err="1" smtClean="0"/>
              <a:t>kewajiban</a:t>
            </a:r>
            <a:r>
              <a:rPr lang="en-US" sz="3100" dirty="0" smtClean="0"/>
              <a:t> </a:t>
            </a:r>
            <a:br>
              <a:rPr lang="en-US" sz="3100" dirty="0" smtClean="0"/>
            </a:br>
            <a:r>
              <a:rPr lang="en-US" sz="3100" dirty="0" smtClean="0"/>
              <a:t>    </a:t>
            </a:r>
            <a:r>
              <a:rPr lang="en-US" sz="3100" dirty="0" err="1" smtClean="0"/>
              <a:t>terhadap</a:t>
            </a:r>
            <a:r>
              <a:rPr lang="en-US" sz="3100" dirty="0" smtClean="0"/>
              <a:t> </a:t>
            </a:r>
            <a:r>
              <a:rPr lang="en-US" sz="3100" dirty="0" err="1" smtClean="0"/>
              <a:t>generasi</a:t>
            </a:r>
            <a:r>
              <a:rPr lang="en-US" sz="3100" dirty="0" smtClean="0"/>
              <a:t> </a:t>
            </a:r>
            <a:r>
              <a:rPr lang="en-US" sz="3100" dirty="0" err="1" smtClean="0"/>
              <a:t>mendatang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id-ID" dirty="0" smtClean="0"/>
              <a:t>PLH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mewujudkan</a:t>
            </a:r>
            <a:r>
              <a:rPr lang="en-US" dirty="0" smtClean="0"/>
              <a:t> </a:t>
            </a:r>
            <a:r>
              <a:rPr lang="id-ID" dirty="0" smtClean="0"/>
              <a:t>   </a:t>
            </a:r>
            <a:r>
              <a:rPr lang="en-US" dirty="0" smtClean="0"/>
              <a:t>“</a:t>
            </a:r>
            <a:r>
              <a:rPr lang="en-US" dirty="0" smtClean="0">
                <a:solidFill>
                  <a:srgbClr val="92D050"/>
                </a:solidFill>
              </a:rPr>
              <a:t>Pembangunan </a:t>
            </a:r>
            <a:r>
              <a:rPr lang="en-US" dirty="0" err="1" smtClean="0">
                <a:solidFill>
                  <a:srgbClr val="92D050"/>
                </a:solidFill>
              </a:rPr>
              <a:t>berkelanjutan</a:t>
            </a:r>
            <a:r>
              <a:rPr lang="en-US" dirty="0" smtClean="0"/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id-ID" dirty="0" smtClean="0"/>
              <a:t>Yaitu : </a:t>
            </a:r>
            <a:r>
              <a:rPr lang="en-US" dirty="0" smtClean="0"/>
              <a:t>Pembangunan yang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sekarang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generasi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endParaRPr lang="id-ID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dirty="0" err="1" smtClean="0"/>
              <a:t>Pengelolaan</a:t>
            </a:r>
            <a:r>
              <a:rPr lang="en-US" sz="3600" dirty="0" smtClean="0"/>
              <a:t> SDA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err="1" smtClean="0"/>
              <a:t>Pengelolaan</a:t>
            </a:r>
            <a:r>
              <a:rPr lang="en-US" sz="3600" dirty="0" smtClean="0"/>
              <a:t> </a:t>
            </a:r>
            <a:r>
              <a:rPr lang="en-US" sz="3600" dirty="0" err="1" smtClean="0"/>
              <a:t>dampak</a:t>
            </a:r>
            <a:r>
              <a:rPr lang="en-US" sz="3600" dirty="0" smtClean="0"/>
              <a:t> </a:t>
            </a:r>
            <a:r>
              <a:rPr lang="en-US" sz="3600" dirty="0" err="1" smtClean="0"/>
              <a:t>pembangunan</a:t>
            </a: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Pembangunan SDM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Pembangunan </a:t>
            </a:r>
            <a:r>
              <a:rPr lang="en-US" dirty="0" err="1" smtClean="0">
                <a:solidFill>
                  <a:srgbClr val="92D050"/>
                </a:solidFill>
              </a:rPr>
              <a:t>Berkelanjutan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dirty="0" smtClean="0"/>
              <a:t>(</a:t>
            </a:r>
            <a:r>
              <a:rPr lang="en-US" sz="3100" dirty="0" smtClean="0"/>
              <a:t>Sustainable Development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rot="16200000" flipV="1">
            <a:off x="2571736" y="2000240"/>
            <a:ext cx="2571768" cy="2000264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8" grpId="1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Kendala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Kebijakan</a:t>
            </a:r>
            <a:r>
              <a:rPr lang="en-US" dirty="0" smtClean="0">
                <a:solidFill>
                  <a:srgbClr val="FF0000"/>
                </a:solidFill>
              </a:rPr>
              <a:t> PLH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Hambatan</a:t>
            </a:r>
            <a:r>
              <a:rPr lang="en-US" dirty="0" smtClean="0"/>
              <a:t> </a:t>
            </a:r>
            <a:r>
              <a:rPr lang="en-US" dirty="0" err="1" smtClean="0"/>
              <a:t>struktural</a:t>
            </a: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Lemahnya</a:t>
            </a:r>
            <a:r>
              <a:rPr lang="en-US" dirty="0" smtClean="0"/>
              <a:t> </a:t>
            </a:r>
            <a:r>
              <a:rPr lang="en-US" dirty="0" err="1" smtClean="0"/>
              <a:t>prakondisi</a:t>
            </a:r>
            <a:r>
              <a:rPr lang="en-US" dirty="0" smtClean="0"/>
              <a:t> </a:t>
            </a:r>
            <a:r>
              <a:rPr lang="en-US" dirty="0" err="1" smtClean="0"/>
              <a:t>penegakan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Melemahnya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lapangan</a:t>
            </a:r>
            <a:r>
              <a:rPr lang="en-US" dirty="0" smtClean="0"/>
              <a:t> </a:t>
            </a:r>
            <a:r>
              <a:rPr lang="id-ID" smtClean="0"/>
              <a:t>(aparat vs masyarakat)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Lemahnya</a:t>
            </a:r>
            <a:r>
              <a:rPr lang="en-US" dirty="0" smtClean="0"/>
              <a:t> </a:t>
            </a:r>
            <a:r>
              <a:rPr lang="en-US" dirty="0" err="1" smtClean="0"/>
              <a:t>identifikasi</a:t>
            </a:r>
            <a:r>
              <a:rPr lang="en-US" dirty="0" smtClean="0"/>
              <a:t> program yang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riil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lapangan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C:\Users\AHLIF N. KHASIM\Documents\PHOTO\Other\DSCN01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87154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 descr="C:\Users\AHLIF N. KHASIM\Documents\PHOTO\Tj.Pinang\Tj Pinang\P51201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878684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 descr="C:\Users\AHLIF N. KHASIM\Documents\PHOTO\Tj.Pinang\Tj Pinang\P51201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87154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1462</TotalTime>
  <Words>543</Words>
  <Application>Microsoft Office PowerPoint</Application>
  <PresentationFormat>On-screen Show (4:3)</PresentationFormat>
  <Paragraphs>236</Paragraphs>
  <Slides>27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Theme1</vt:lpstr>
      <vt:lpstr>Visi pembangunan lingkungan hidup </vt:lpstr>
      <vt:lpstr>DESENTRALISASI     PLH</vt:lpstr>
      <vt:lpstr>Kebijakan pengelolaan lingkungan hidup (PLH)   Pasal 33 ayat 3 UUD 1945 :  “Bumi, air dan kekayaan alam yang terkandung di dalamnya  dikuasai oleh negara dan dipergunakan sebesar2nya untuk kemakmuran rakyat “  1. SDA harus dimanfaatkan secara bijaksana  2. Pemanfaatan SDA harus dengan melestarikan      kemampuan lingkungan hidup  3. Generasi sekarang  memikul kewajiban      terhadap generasi mendatang </vt:lpstr>
      <vt:lpstr>Langkah kebijakan PLH untuk mewujudkan    “Pembangunan berkelanjutan”</vt:lpstr>
      <vt:lpstr>Pembangunan Berkelanjutan  (Sustainable Development)</vt:lpstr>
      <vt:lpstr>Kendala Kebijakan PLH</vt:lpstr>
      <vt:lpstr>Slide 7</vt:lpstr>
      <vt:lpstr>Slide 8</vt:lpstr>
      <vt:lpstr>Slide 9</vt:lpstr>
      <vt:lpstr>Kendala Struktural</vt:lpstr>
      <vt:lpstr>Kendala Struktural</vt:lpstr>
      <vt:lpstr>10  ISSUE LINGKUNGAN</vt:lpstr>
      <vt:lpstr>STRATEGI PLH DI INDONESIA</vt:lpstr>
      <vt:lpstr>Slide 14</vt:lpstr>
      <vt:lpstr>KETERKAITAN BUDAYA MANUSIA DENGAN LINGKUNGAN</vt:lpstr>
      <vt:lpstr>Slide 16</vt:lpstr>
      <vt:lpstr>Slide 17</vt:lpstr>
      <vt:lpstr>Slide 18</vt:lpstr>
      <vt:lpstr>Penegakan dan Pengembangan Hukum Lingkungan di Era Reformasi</vt:lpstr>
      <vt:lpstr>PENEGAKAN HUKUM LINGKUNGAN</vt:lpstr>
      <vt:lpstr>Slide 21</vt:lpstr>
      <vt:lpstr>Slide 22</vt:lpstr>
      <vt:lpstr>Slide 23</vt:lpstr>
      <vt:lpstr>Slide 24</vt:lpstr>
      <vt:lpstr>Survey  Integritas  Sektor  Publik  2007</vt:lpstr>
      <vt:lpstr>Survey Integritas  Sektor Publik 2007</vt:lpstr>
      <vt:lpstr>A C T I O 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Pembangunan Berkelanjutan  (Sustainable Development)</dc:title>
  <dc:creator> </dc:creator>
  <cp:lastModifiedBy>AHLIF N. KHASIM</cp:lastModifiedBy>
  <cp:revision>114</cp:revision>
  <dcterms:created xsi:type="dcterms:W3CDTF">2008-03-28T00:33:42Z</dcterms:created>
  <dcterms:modified xsi:type="dcterms:W3CDTF">2011-09-21T15:40:44Z</dcterms:modified>
</cp:coreProperties>
</file>